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66" r:id="rId2"/>
    <p:sldId id="309" r:id="rId3"/>
    <p:sldId id="310" r:id="rId4"/>
    <p:sldId id="311" r:id="rId5"/>
    <p:sldId id="312" r:id="rId6"/>
    <p:sldId id="313" r:id="rId7"/>
    <p:sldId id="314" r:id="rId8"/>
    <p:sldId id="315" r:id="rId9"/>
    <p:sldId id="316" r:id="rId10"/>
    <p:sldId id="317" r:id="rId11"/>
    <p:sldId id="318" r:id="rId12"/>
    <p:sldId id="319" r:id="rId13"/>
    <p:sldId id="322" r:id="rId14"/>
    <p:sldId id="320" r:id="rId15"/>
    <p:sldId id="323" r:id="rId16"/>
    <p:sldId id="325" r:id="rId17"/>
    <p:sldId id="324" r:id="rId18"/>
    <p:sldId id="326" r:id="rId19"/>
    <p:sldId id="327" r:id="rId20"/>
    <p:sldId id="328" r:id="rId21"/>
    <p:sldId id="329" r:id="rId22"/>
    <p:sldId id="330" r:id="rId23"/>
    <p:sldId id="331" r:id="rId24"/>
    <p:sldId id="332" r:id="rId25"/>
    <p:sldId id="333" r:id="rId26"/>
    <p:sldId id="334" r:id="rId27"/>
    <p:sldId id="335" r:id="rId28"/>
    <p:sldId id="343" r:id="rId29"/>
    <p:sldId id="337" r:id="rId30"/>
    <p:sldId id="338" r:id="rId31"/>
    <p:sldId id="339" r:id="rId32"/>
    <p:sldId id="340" r:id="rId33"/>
    <p:sldId id="341" r:id="rId34"/>
    <p:sldId id="342"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D29B3"/>
    <a:srgbClr val="89B8CF"/>
    <a:srgbClr val="256ABD"/>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73633" autoAdjust="0"/>
  </p:normalViewPr>
  <p:slideViewPr>
    <p:cSldViewPr>
      <p:cViewPr varScale="1">
        <p:scale>
          <a:sx n="53" d="100"/>
          <a:sy n="53" d="100"/>
        </p:scale>
        <p:origin x="1230" y="66"/>
      </p:cViewPr>
      <p:guideLst>
        <p:guide orient="horz" pos="432"/>
        <p:guide pos="288"/>
      </p:guideLst>
    </p:cSldViewPr>
  </p:slideViewPr>
  <p:outlineViewPr>
    <p:cViewPr>
      <p:scale>
        <a:sx n="33" d="100"/>
        <a:sy n="33" d="100"/>
      </p:scale>
      <p:origin x="0" y="315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7/20/2021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7/20/2021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most of the 1950s and 1960s, the inflation</a:t>
            </a:r>
          </a:p>
          <a:p>
            <a:r>
              <a:rPr lang="en-US" sz="1200" b="0" i="0" u="none" strike="noStrike" kern="1200" baseline="0" dirty="0">
                <a:solidFill>
                  <a:schemeClr val="tx1"/>
                </a:solidFill>
                <a:latin typeface="+mn-lt"/>
                <a:ea typeface="+mn-ea"/>
                <a:cs typeface="+mn-cs"/>
              </a:rPr>
              <a:t>rate in the United States was 4 percent</a:t>
            </a:r>
          </a:p>
          <a:p>
            <a:r>
              <a:rPr lang="en-US" sz="1200" b="0" i="0" u="none" strike="noStrike" kern="1200" baseline="0" dirty="0">
                <a:solidFill>
                  <a:schemeClr val="tx1"/>
                </a:solidFill>
                <a:latin typeface="+mn-lt"/>
                <a:ea typeface="+mn-ea"/>
                <a:cs typeface="+mn-cs"/>
              </a:rPr>
              <a:t>or less. During the 1970s, the inflation rate</a:t>
            </a:r>
          </a:p>
          <a:p>
            <a:r>
              <a:rPr lang="en-US" sz="1200" b="0" i="0" u="none" strike="noStrike" kern="1200" baseline="0" dirty="0">
                <a:solidFill>
                  <a:schemeClr val="tx1"/>
                </a:solidFill>
                <a:latin typeface="+mn-lt"/>
                <a:ea typeface="+mn-ea"/>
                <a:cs typeface="+mn-cs"/>
              </a:rPr>
              <a:t>increased, peaking during 1979–1981,</a:t>
            </a:r>
          </a:p>
          <a:p>
            <a:r>
              <a:rPr lang="en-US" sz="1200" b="0" i="0" u="none" strike="noStrike" kern="1200" baseline="0" dirty="0">
                <a:solidFill>
                  <a:schemeClr val="tx1"/>
                </a:solidFill>
                <a:latin typeface="+mn-lt"/>
                <a:ea typeface="+mn-ea"/>
                <a:cs typeface="+mn-cs"/>
              </a:rPr>
              <a:t>when it averaged more than 10 percent. After</a:t>
            </a:r>
          </a:p>
          <a:p>
            <a:r>
              <a:rPr lang="en-US" sz="1200" b="0" i="0" u="none" strike="noStrike" kern="1200" baseline="0" dirty="0">
                <a:solidFill>
                  <a:schemeClr val="tx1"/>
                </a:solidFill>
                <a:latin typeface="+mn-lt"/>
                <a:ea typeface="+mn-ea"/>
                <a:cs typeface="+mn-cs"/>
              </a:rPr>
              <a:t>1992, the inflation rate was usually less</a:t>
            </a:r>
          </a:p>
          <a:p>
            <a:r>
              <a:rPr lang="en-US" sz="1200" b="0" i="0" u="none" strike="noStrike" kern="1200" baseline="0" dirty="0">
                <a:solidFill>
                  <a:schemeClr val="tx1"/>
                </a:solidFill>
                <a:latin typeface="+mn-lt"/>
                <a:ea typeface="+mn-ea"/>
                <a:cs typeface="+mn-cs"/>
              </a:rPr>
              <a:t>than 4 percent, until increases in oil prices</a:t>
            </a:r>
          </a:p>
          <a:p>
            <a:r>
              <a:rPr lang="en-US" sz="1200" b="0" i="0" u="none" strike="noStrike" kern="1200" baseline="0" dirty="0">
                <a:solidFill>
                  <a:schemeClr val="tx1"/>
                </a:solidFill>
                <a:latin typeface="+mn-lt"/>
                <a:ea typeface="+mn-ea"/>
                <a:cs typeface="+mn-cs"/>
              </a:rPr>
              <a:t>pushed it above 5 percent during summer</a:t>
            </a:r>
          </a:p>
          <a:p>
            <a:r>
              <a:rPr lang="en-US" sz="1200" b="0" i="0" u="none" strike="noStrike" kern="1200" baseline="0" dirty="0">
                <a:solidFill>
                  <a:schemeClr val="tx1"/>
                </a:solidFill>
                <a:latin typeface="+mn-lt"/>
                <a:ea typeface="+mn-ea"/>
                <a:cs typeface="+mn-cs"/>
              </a:rPr>
              <a:t>2008. The effects of the recession caused</a:t>
            </a:r>
          </a:p>
          <a:p>
            <a:r>
              <a:rPr lang="en-US" sz="1200" b="0" i="0" u="none" strike="noStrike" kern="1200" baseline="0" dirty="0">
                <a:solidFill>
                  <a:schemeClr val="tx1"/>
                </a:solidFill>
                <a:latin typeface="+mn-lt"/>
                <a:ea typeface="+mn-ea"/>
                <a:cs typeface="+mn-cs"/>
              </a:rPr>
              <a:t>several months of deflation—a falling price</a:t>
            </a:r>
          </a:p>
          <a:p>
            <a:r>
              <a:rPr lang="en-US" sz="1200" b="0" i="0" u="none" strike="noStrike" kern="1200" baseline="0" dirty="0">
                <a:solidFill>
                  <a:schemeClr val="tx1"/>
                </a:solidFill>
                <a:latin typeface="+mn-lt"/>
                <a:ea typeface="+mn-ea"/>
                <a:cs typeface="+mn-cs"/>
              </a:rPr>
              <a:t>level—during early 2009.</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inflation rate is measured as the</a:t>
            </a:r>
          </a:p>
          <a:p>
            <a:r>
              <a:rPr lang="en-US" sz="1200" b="0" i="0" u="none" strike="noStrike" kern="1200" baseline="0" dirty="0">
                <a:solidFill>
                  <a:schemeClr val="tx1"/>
                </a:solidFill>
                <a:latin typeface="+mn-lt"/>
                <a:ea typeface="+mn-ea"/>
                <a:cs typeface="+mn-cs"/>
              </a:rPr>
              <a:t>percentage change in the consumer price index</a:t>
            </a:r>
          </a:p>
          <a:p>
            <a:r>
              <a:rPr lang="en-US" sz="1200" b="0" i="0" u="none" strike="noStrike" kern="1200" baseline="0" dirty="0">
                <a:solidFill>
                  <a:schemeClr val="tx1"/>
                </a:solidFill>
                <a:latin typeface="+mn-lt"/>
                <a:ea typeface="+mn-ea"/>
                <a:cs typeface="+mn-cs"/>
              </a:rPr>
              <a:t>from the same month in the previous year.</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Federal Reserve Bank of St. Louis.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7</a:t>
            </a:fld>
            <a:endParaRPr lang="en-US"/>
          </a:p>
        </p:txBody>
      </p:sp>
    </p:spTree>
    <p:extLst>
      <p:ext uri="{BB962C8B-B14F-4D97-AF65-F5344CB8AC3E}">
        <p14:creationId xmlns:p14="http://schemas.microsoft.com/office/powerpoint/2010/main" val="147492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2005, equilibrium is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a:t>
            </a:r>
          </a:p>
          <a:p>
            <a:r>
              <a:rPr lang="en-US" sz="1200" b="0" i="0" u="none" strike="noStrike" kern="1200" baseline="0" dirty="0">
                <a:solidFill>
                  <a:schemeClr val="tx1"/>
                </a:solidFill>
                <a:latin typeface="+mn-lt"/>
                <a:ea typeface="+mn-ea"/>
                <a:cs typeface="+mn-cs"/>
              </a:rPr>
              <a:t>GDP equal to potential GDP of $14.2 trillion</a:t>
            </a:r>
          </a:p>
          <a:p>
            <a:r>
              <a:rPr lang="en-US" sz="1200" b="0" i="0" u="none" strike="noStrike" kern="1200" baseline="0" dirty="0">
                <a:solidFill>
                  <a:schemeClr val="tx1"/>
                </a:solidFill>
                <a:latin typeface="+mn-lt"/>
                <a:ea typeface="+mn-ea"/>
                <a:cs typeface="+mn-cs"/>
              </a:rPr>
              <a:t>and a price level of 92.0. From 2005 to 2006,</a:t>
            </a:r>
          </a:p>
          <a:p>
            <a:r>
              <a:rPr lang="en-US" sz="1200" b="0" i="0" u="none" strike="noStrike" kern="1200" baseline="0" dirty="0">
                <a:solidFill>
                  <a:schemeClr val="tx1"/>
                </a:solidFill>
                <a:latin typeface="+mn-lt"/>
                <a:ea typeface="+mn-ea"/>
                <a:cs typeface="+mn-cs"/>
              </a:rPr>
              <a:t>potential GDP increased from $14.2 trillion</a:t>
            </a:r>
          </a:p>
          <a:p>
            <a:r>
              <a:rPr lang="en-US" sz="1200" b="0" i="0" u="none" strike="noStrike" kern="1200" baseline="0" dirty="0">
                <a:solidFill>
                  <a:schemeClr val="tx1"/>
                </a:solidFill>
                <a:latin typeface="+mn-lt"/>
                <a:ea typeface="+mn-ea"/>
                <a:cs typeface="+mn-cs"/>
              </a:rPr>
              <a:t>to $14.5 trillion, as long-run aggregate supply</a:t>
            </a:r>
          </a:p>
          <a:p>
            <a:r>
              <a:rPr lang="en-US" sz="1200" b="0" i="0" u="none" strike="noStrike" kern="1200" baseline="0" dirty="0">
                <a:solidFill>
                  <a:schemeClr val="tx1"/>
                </a:solidFill>
                <a:latin typeface="+mn-lt"/>
                <a:ea typeface="+mn-ea"/>
                <a:cs typeface="+mn-cs"/>
              </a:rPr>
              <a:t>increased from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2005 to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2006.</a:t>
            </a:r>
          </a:p>
          <a:p>
            <a:r>
              <a:rPr lang="en-US" sz="1200" b="0" i="0" u="none" strike="noStrike" kern="1200" baseline="0" dirty="0">
                <a:solidFill>
                  <a:schemeClr val="tx1"/>
                </a:solidFill>
                <a:latin typeface="+mn-lt"/>
                <a:ea typeface="+mn-ea"/>
                <a:cs typeface="+mn-cs"/>
              </a:rPr>
              <a:t>The Fed raised interest rates because it</a:t>
            </a:r>
          </a:p>
          <a:p>
            <a:r>
              <a:rPr lang="en-US" sz="1200" b="0" i="0" u="none" strike="noStrike" kern="1200" baseline="0" dirty="0">
                <a:solidFill>
                  <a:schemeClr val="tx1"/>
                </a:solidFill>
                <a:latin typeface="+mn-lt"/>
                <a:ea typeface="+mn-ea"/>
                <a:cs typeface="+mn-cs"/>
              </a:rPr>
              <a:t>believed the housing boom was causing</a:t>
            </a:r>
          </a:p>
          <a:p>
            <a:r>
              <a:rPr lang="en-US" sz="1200" b="0" i="0" u="none" strike="noStrike" kern="1200" baseline="0" dirty="0">
                <a:solidFill>
                  <a:schemeClr val="tx1"/>
                </a:solidFill>
                <a:latin typeface="+mn-lt"/>
                <a:ea typeface="+mn-ea"/>
                <a:cs typeface="+mn-cs"/>
              </a:rPr>
              <a:t>aggregate demand to increase too rapidly.</a:t>
            </a:r>
          </a:p>
          <a:p>
            <a:r>
              <a:rPr lang="en-US" sz="1200" b="0" i="0" u="none" strike="noStrike" kern="1200" baseline="0" dirty="0">
                <a:solidFill>
                  <a:schemeClr val="tx1"/>
                </a:solidFill>
                <a:latin typeface="+mn-lt"/>
                <a:ea typeface="+mn-ea"/>
                <a:cs typeface="+mn-cs"/>
              </a:rPr>
              <a:t>Without the increase in interest rates, aggregate</a:t>
            </a:r>
          </a:p>
          <a:p>
            <a:r>
              <a:rPr lang="en-US" sz="1200" b="0" i="0" u="none" strike="noStrike" kern="1200" baseline="0" dirty="0">
                <a:solidFill>
                  <a:schemeClr val="tx1"/>
                </a:solidFill>
                <a:latin typeface="+mn-lt"/>
                <a:ea typeface="+mn-ea"/>
                <a:cs typeface="+mn-cs"/>
              </a:rPr>
              <a:t>demand would have shifted from</a:t>
            </a:r>
          </a:p>
          <a:p>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2005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2006(without policy), and the new</a:t>
            </a:r>
          </a:p>
          <a:p>
            <a:r>
              <a:rPr lang="en-US" sz="1200" b="0" i="0" u="none" strike="noStrike" kern="1200" baseline="0" dirty="0">
                <a:solidFill>
                  <a:schemeClr val="tx1"/>
                </a:solidFill>
                <a:latin typeface="+mn-lt"/>
                <a:ea typeface="+mn-ea"/>
                <a:cs typeface="+mn-cs"/>
              </a:rPr>
              <a:t>short-run equilibrium would have occurred</a:t>
            </a:r>
          </a:p>
          <a:p>
            <a:r>
              <a:rPr lang="en-US" sz="1200" b="0" i="0" u="none" strike="noStrike" kern="1200" baseline="0" dirty="0">
                <a:solidFill>
                  <a:schemeClr val="tx1"/>
                </a:solidFill>
                <a:latin typeface="+mn-lt"/>
                <a:ea typeface="+mn-ea"/>
                <a:cs typeface="+mn-cs"/>
              </a:rPr>
              <a:t>at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Real GDP would have been $14.8</a:t>
            </a:r>
          </a:p>
          <a:p>
            <a:r>
              <a:rPr lang="en-US" sz="1200" b="0" i="0" u="none" strike="noStrike" kern="1200" baseline="0" dirty="0">
                <a:solidFill>
                  <a:schemeClr val="tx1"/>
                </a:solidFill>
                <a:latin typeface="+mn-lt"/>
                <a:ea typeface="+mn-ea"/>
                <a:cs typeface="+mn-cs"/>
              </a:rPr>
              <a:t>trillion—$300 billion greater than potential</a:t>
            </a:r>
          </a:p>
          <a:p>
            <a:r>
              <a:rPr lang="en-US" sz="1200" b="0" i="0" u="none" strike="noStrike" kern="1200" baseline="0" dirty="0">
                <a:solidFill>
                  <a:schemeClr val="tx1"/>
                </a:solidFill>
                <a:latin typeface="+mn-lt"/>
                <a:ea typeface="+mn-ea"/>
                <a:cs typeface="+mn-cs"/>
              </a:rPr>
              <a:t>GDP—and the price level would have been</a:t>
            </a:r>
          </a:p>
          <a:p>
            <a:r>
              <a:rPr lang="en-US" sz="1200" b="0" i="0" u="none" strike="noStrike" kern="1200" baseline="0" dirty="0">
                <a:solidFill>
                  <a:schemeClr val="tx1"/>
                </a:solidFill>
                <a:latin typeface="+mn-lt"/>
                <a:ea typeface="+mn-ea"/>
                <a:cs typeface="+mn-cs"/>
              </a:rPr>
              <a:t>96.1. The increase in interest rates resulted</a:t>
            </a:r>
          </a:p>
          <a:p>
            <a:r>
              <a:rPr lang="en-US" sz="1200" b="0" i="0" u="none" strike="noStrike" kern="1200" baseline="0" dirty="0">
                <a:solidFill>
                  <a:schemeClr val="tx1"/>
                </a:solidFill>
                <a:latin typeface="+mn-lt"/>
                <a:ea typeface="+mn-ea"/>
                <a:cs typeface="+mn-cs"/>
              </a:rPr>
              <a:t>in aggregate demand increasing only to</a:t>
            </a:r>
          </a:p>
          <a:p>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2006(with policy). Equilibrium occurred at</a:t>
            </a:r>
          </a:p>
          <a:p>
            <a:r>
              <a:rPr lang="en-US" sz="1200" b="0" i="0" u="none" strike="noStrike" kern="1200" baseline="0" dirty="0">
                <a:solidFill>
                  <a:schemeClr val="tx1"/>
                </a:solidFill>
                <a:latin typeface="+mn-lt"/>
                <a:ea typeface="+mn-ea"/>
                <a:cs typeface="+mn-cs"/>
              </a:rPr>
              <a:t>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with real GDP of $14.6 trillion being</a:t>
            </a:r>
          </a:p>
          <a:p>
            <a:r>
              <a:rPr lang="en-US" sz="1200" b="0" i="0" u="none" strike="noStrike" kern="1200" baseline="0" dirty="0">
                <a:solidFill>
                  <a:schemeClr val="tx1"/>
                </a:solidFill>
                <a:latin typeface="+mn-lt"/>
                <a:ea typeface="+mn-ea"/>
                <a:cs typeface="+mn-cs"/>
              </a:rPr>
              <a:t>only $100 billion greater than potential</a:t>
            </a:r>
          </a:p>
          <a:p>
            <a:r>
              <a:rPr lang="en-US" sz="1200" b="0" i="0" u="none" strike="noStrike" kern="1200" baseline="0" dirty="0">
                <a:solidFill>
                  <a:schemeClr val="tx1"/>
                </a:solidFill>
                <a:latin typeface="+mn-lt"/>
                <a:ea typeface="+mn-ea"/>
                <a:cs typeface="+mn-cs"/>
              </a:rPr>
              <a:t>GDP and the price level rising only to 94.8.</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35</a:t>
            </a:fld>
            <a:endParaRPr lang="en-US"/>
          </a:p>
        </p:txBody>
      </p:sp>
    </p:spTree>
    <p:extLst>
      <p:ext uri="{BB962C8B-B14F-4D97-AF65-F5344CB8AC3E}">
        <p14:creationId xmlns:p14="http://schemas.microsoft.com/office/powerpoint/2010/main" val="8613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Fed is forced to choose between using</a:t>
            </a:r>
          </a:p>
          <a:p>
            <a:r>
              <a:rPr lang="en-US" sz="1200" b="0" i="0" u="none" strike="noStrike" kern="1200" baseline="0" dirty="0">
                <a:solidFill>
                  <a:schemeClr val="tx1"/>
                </a:solidFill>
                <a:latin typeface="+mn-lt"/>
                <a:ea typeface="+mn-ea"/>
                <a:cs typeface="+mn-cs"/>
              </a:rPr>
              <a:t>either the interest rate or the money supply</a:t>
            </a:r>
          </a:p>
          <a:p>
            <a:r>
              <a:rPr lang="en-US" sz="1200" b="0" i="0" u="none" strike="noStrike" kern="1200" baseline="0" dirty="0">
                <a:solidFill>
                  <a:schemeClr val="tx1"/>
                </a:solidFill>
                <a:latin typeface="+mn-lt"/>
                <a:ea typeface="+mn-ea"/>
                <a:cs typeface="+mn-cs"/>
              </a:rPr>
              <a:t>as its monetary policy target. In this figure,</a:t>
            </a:r>
          </a:p>
          <a:p>
            <a:r>
              <a:rPr lang="en-US" sz="1200" b="0" i="0" u="none" strike="noStrike" kern="1200" baseline="0" dirty="0">
                <a:solidFill>
                  <a:schemeClr val="tx1"/>
                </a:solidFill>
                <a:latin typeface="+mn-lt"/>
                <a:ea typeface="+mn-ea"/>
                <a:cs typeface="+mn-cs"/>
              </a:rPr>
              <a:t>the Fed can set a target of $900 billion for</a:t>
            </a:r>
          </a:p>
          <a:p>
            <a:r>
              <a:rPr lang="en-US" sz="1200" b="0" i="0" u="none" strike="noStrike" kern="1200" baseline="0" dirty="0">
                <a:solidFill>
                  <a:schemeClr val="tx1"/>
                </a:solidFill>
                <a:latin typeface="+mn-lt"/>
                <a:ea typeface="+mn-ea"/>
                <a:cs typeface="+mn-cs"/>
              </a:rPr>
              <a:t>the money supply or a target of 5 percent</a:t>
            </a:r>
          </a:p>
          <a:p>
            <a:r>
              <a:rPr lang="en-US" sz="1200" b="0" i="0" u="none" strike="noStrike" kern="1200" baseline="0" dirty="0">
                <a:solidFill>
                  <a:schemeClr val="tx1"/>
                </a:solidFill>
                <a:latin typeface="+mn-lt"/>
                <a:ea typeface="+mn-ea"/>
                <a:cs typeface="+mn-cs"/>
              </a:rPr>
              <a:t>for the interest rate, but the Fed can’t hit</a:t>
            </a:r>
          </a:p>
          <a:p>
            <a:r>
              <a:rPr lang="en-US" sz="1200" b="0" i="0" u="none" strike="noStrike" kern="1200" baseline="0" dirty="0">
                <a:solidFill>
                  <a:schemeClr val="tx1"/>
                </a:solidFill>
                <a:latin typeface="+mn-lt"/>
                <a:ea typeface="+mn-ea"/>
                <a:cs typeface="+mn-cs"/>
              </a:rPr>
              <a:t>both targets because it can achieve only</a:t>
            </a:r>
          </a:p>
          <a:p>
            <a:r>
              <a:rPr lang="en-US" sz="1200" b="0" i="0" u="none" strike="noStrike" kern="1200" baseline="0" dirty="0">
                <a:solidFill>
                  <a:schemeClr val="tx1"/>
                </a:solidFill>
                <a:latin typeface="+mn-lt"/>
                <a:ea typeface="+mn-ea"/>
                <a:cs typeface="+mn-cs"/>
              </a:rPr>
              <a:t>combinations of the interest rate and the</a:t>
            </a:r>
          </a:p>
          <a:p>
            <a:r>
              <a:rPr lang="en-US" sz="1200" b="0" i="0" u="none" strike="noStrike" kern="1200" baseline="0" dirty="0">
                <a:solidFill>
                  <a:schemeClr val="tx1"/>
                </a:solidFill>
                <a:latin typeface="+mn-lt"/>
                <a:ea typeface="+mn-ea"/>
                <a:cs typeface="+mn-cs"/>
              </a:rPr>
              <a:t>money supply that represent equilibrium in</a:t>
            </a:r>
          </a:p>
          <a:p>
            <a:r>
              <a:rPr lang="en-US" sz="1200" b="0" i="0" u="none" strike="noStrike" kern="1200" baseline="0" dirty="0">
                <a:solidFill>
                  <a:schemeClr val="tx1"/>
                </a:solidFill>
                <a:latin typeface="+mn-lt"/>
                <a:ea typeface="+mn-ea"/>
                <a:cs typeface="+mn-cs"/>
              </a:rPr>
              <a:t>the money market.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38</a:t>
            </a:fld>
            <a:endParaRPr lang="en-US"/>
          </a:p>
        </p:txBody>
      </p:sp>
    </p:spTree>
    <p:extLst>
      <p:ext uri="{BB962C8B-B14F-4D97-AF65-F5344CB8AC3E}">
        <p14:creationId xmlns:p14="http://schemas.microsoft.com/office/powerpoint/2010/main" val="360000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Typically, housing prices increase at about the same rate as housing rents. But</a:t>
            </a:r>
          </a:p>
          <a:p>
            <a:r>
              <a:rPr lang="en-US" sz="1200" b="0" i="0" u="none" strike="noStrike" kern="1200" baseline="0" dirty="0">
                <a:solidFill>
                  <a:schemeClr val="tx1"/>
                </a:solidFill>
                <a:latin typeface="+mn-lt"/>
                <a:ea typeface="+mn-ea"/>
                <a:cs typeface="+mn-cs"/>
              </a:rPr>
              <a:t>during</a:t>
            </a:r>
          </a:p>
          <a:p>
            <a:r>
              <a:rPr lang="en-US" sz="1200" b="0" i="0" u="none" strike="noStrike" kern="1200" baseline="0" dirty="0">
                <a:solidFill>
                  <a:schemeClr val="tx1"/>
                </a:solidFill>
                <a:latin typeface="+mn-lt"/>
                <a:ea typeface="+mn-ea"/>
                <a:cs typeface="+mn-cs"/>
              </a:rPr>
              <a:t>the housing bubble, housing prices increased far more than did rents.</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For both series, the values for the first quarter of 1987 (1987:I) are set equal to 100.</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Federal Reserve Bank of St. Louis.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46</a:t>
            </a:fld>
            <a:endParaRPr lang="en-US"/>
          </a:p>
        </p:txBody>
      </p:sp>
    </p:spTree>
    <p:extLst>
      <p:ext uri="{BB962C8B-B14F-4D97-AF65-F5344CB8AC3E}">
        <p14:creationId xmlns:p14="http://schemas.microsoft.com/office/powerpoint/2010/main" val="2778974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Sales of new homes in the United States went on a roller-coaster ride, rising by</a:t>
            </a:r>
          </a:p>
          <a:p>
            <a:r>
              <a:rPr lang="en-US" sz="1200" b="0" i="0" u="none" strike="noStrike" kern="1200" baseline="0" dirty="0">
                <a:solidFill>
                  <a:schemeClr val="tx1"/>
                </a:solidFill>
                <a:latin typeface="+mn-lt"/>
                <a:ea typeface="+mn-ea"/>
                <a:cs typeface="+mn-cs"/>
              </a:rPr>
              <a:t>60 percent between January 2000 and July 2005, before falling by 80 percent</a:t>
            </a:r>
          </a:p>
          <a:p>
            <a:r>
              <a:rPr lang="en-US" sz="1200" b="0" i="0" u="none" strike="noStrike" kern="1200" baseline="0" dirty="0">
                <a:solidFill>
                  <a:schemeClr val="tx1"/>
                </a:solidFill>
                <a:latin typeface="+mn-lt"/>
                <a:ea typeface="+mn-ea"/>
                <a:cs typeface="+mn-cs"/>
              </a:rPr>
              <a:t>between July 2005 and May 2010.</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data are seasonally adjusted at an annual rate.</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the Census.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47</a:t>
            </a:fld>
            <a:endParaRPr lang="en-US"/>
          </a:p>
        </p:txBody>
      </p:sp>
    </p:spTree>
    <p:extLst>
      <p:ext uri="{BB962C8B-B14F-4D97-AF65-F5344CB8AC3E}">
        <p14:creationId xmlns:p14="http://schemas.microsoft.com/office/powerpoint/2010/main" val="174876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money demand curve slopes downward</a:t>
            </a:r>
          </a:p>
          <a:p>
            <a:r>
              <a:rPr lang="en-US" sz="1200" b="0" i="0" u="none" strike="noStrike" kern="1200" baseline="0" dirty="0">
                <a:solidFill>
                  <a:schemeClr val="tx1"/>
                </a:solidFill>
                <a:latin typeface="+mn-lt"/>
                <a:ea typeface="+mn-ea"/>
                <a:cs typeface="+mn-cs"/>
              </a:rPr>
              <a:t>because a lower interest rate causes households</a:t>
            </a:r>
          </a:p>
          <a:p>
            <a:r>
              <a:rPr lang="en-US" sz="1200" b="0" i="0" u="none" strike="noStrike" kern="1200" baseline="0" dirty="0">
                <a:solidFill>
                  <a:schemeClr val="tx1"/>
                </a:solidFill>
                <a:latin typeface="+mn-lt"/>
                <a:ea typeface="+mn-ea"/>
                <a:cs typeface="+mn-cs"/>
              </a:rPr>
              <a:t>and firms to switch from financial assets</a:t>
            </a:r>
          </a:p>
          <a:p>
            <a:r>
              <a:rPr lang="en-US" sz="1200" b="0" i="0" u="none" strike="noStrike" kern="1200" baseline="0" dirty="0">
                <a:solidFill>
                  <a:schemeClr val="tx1"/>
                </a:solidFill>
                <a:latin typeface="+mn-lt"/>
                <a:ea typeface="+mn-ea"/>
                <a:cs typeface="+mn-cs"/>
              </a:rPr>
              <a:t>such as U.S. Treasury bills to money. All</a:t>
            </a:r>
          </a:p>
          <a:p>
            <a:r>
              <a:rPr lang="en-US" sz="1200" b="0" i="0" u="none" strike="noStrike" kern="1200" baseline="0" dirty="0">
                <a:solidFill>
                  <a:schemeClr val="tx1"/>
                </a:solidFill>
                <a:latin typeface="+mn-lt"/>
                <a:ea typeface="+mn-ea"/>
                <a:cs typeface="+mn-cs"/>
              </a:rPr>
              <a:t>other things being equal, a fall in the interest</a:t>
            </a:r>
          </a:p>
          <a:p>
            <a:r>
              <a:rPr lang="en-US" sz="1200" b="0" i="0" u="none" strike="noStrike" kern="1200" baseline="0" dirty="0">
                <a:solidFill>
                  <a:schemeClr val="tx1"/>
                </a:solidFill>
                <a:latin typeface="+mn-lt"/>
                <a:ea typeface="+mn-ea"/>
                <a:cs typeface="+mn-cs"/>
              </a:rPr>
              <a:t>rate from 4 percent to 3 percent will increase</a:t>
            </a:r>
          </a:p>
          <a:p>
            <a:r>
              <a:rPr lang="en-US" sz="1200" b="0" i="0" u="none" strike="noStrike" kern="1200" baseline="0" dirty="0">
                <a:solidFill>
                  <a:schemeClr val="tx1"/>
                </a:solidFill>
                <a:latin typeface="+mn-lt"/>
                <a:ea typeface="+mn-ea"/>
                <a:cs typeface="+mn-cs"/>
              </a:rPr>
              <a:t>the quantity of money demanded from</a:t>
            </a:r>
          </a:p>
          <a:p>
            <a:r>
              <a:rPr lang="en-US" sz="1200" b="0" i="0" u="none" strike="noStrike" kern="1200" baseline="0" dirty="0">
                <a:solidFill>
                  <a:schemeClr val="tx1"/>
                </a:solidFill>
                <a:latin typeface="+mn-lt"/>
                <a:ea typeface="+mn-ea"/>
                <a:cs typeface="+mn-cs"/>
              </a:rPr>
              <a:t>$900 billion</a:t>
            </a:r>
          </a:p>
          <a:p>
            <a:r>
              <a:rPr lang="en-US" sz="1200" b="0" i="0" u="none" strike="noStrike" kern="1200" baseline="0" dirty="0">
                <a:solidFill>
                  <a:schemeClr val="tx1"/>
                </a:solidFill>
                <a:latin typeface="+mn-lt"/>
                <a:ea typeface="+mn-ea"/>
                <a:cs typeface="+mn-cs"/>
              </a:rPr>
              <a:t>to $950 billion. An increase in</a:t>
            </a:r>
          </a:p>
          <a:p>
            <a:r>
              <a:rPr lang="en-US" sz="1200" b="0" i="0" u="none" strike="noStrike" kern="1200" baseline="0" dirty="0">
                <a:solidFill>
                  <a:schemeClr val="tx1"/>
                </a:solidFill>
                <a:latin typeface="+mn-lt"/>
                <a:ea typeface="+mn-ea"/>
                <a:cs typeface="+mn-cs"/>
              </a:rPr>
              <a:t>the interest rate will decrease the quantity of</a:t>
            </a:r>
          </a:p>
          <a:p>
            <a:r>
              <a:rPr lang="en-US" sz="1200" b="0" i="0" u="none" strike="noStrike" kern="1200" baseline="0" dirty="0">
                <a:solidFill>
                  <a:schemeClr val="tx1"/>
                </a:solidFill>
                <a:latin typeface="+mn-lt"/>
                <a:ea typeface="+mn-ea"/>
                <a:cs typeface="+mn-cs"/>
              </a:rPr>
              <a:t>money demanded.</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13</a:t>
            </a:fld>
            <a:endParaRPr lang="en-US"/>
          </a:p>
        </p:txBody>
      </p:sp>
    </p:spTree>
    <p:extLst>
      <p:ext uri="{BB962C8B-B14F-4D97-AF65-F5344CB8AC3E}">
        <p14:creationId xmlns:p14="http://schemas.microsoft.com/office/powerpoint/2010/main" val="278378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Changes in real GDP or the price level cause</a:t>
            </a:r>
          </a:p>
          <a:p>
            <a:r>
              <a:rPr lang="en-US" sz="1200" b="0" i="0" u="none" strike="noStrike" kern="1200" baseline="0" dirty="0">
                <a:solidFill>
                  <a:schemeClr val="tx1"/>
                </a:solidFill>
                <a:latin typeface="+mn-lt"/>
                <a:ea typeface="+mn-ea"/>
                <a:cs typeface="+mn-cs"/>
              </a:rPr>
              <a:t>the money demand curve to shift. An increase</a:t>
            </a:r>
          </a:p>
          <a:p>
            <a:r>
              <a:rPr lang="en-US" sz="1200" b="0" i="0" u="none" strike="noStrike" kern="1200" baseline="0" dirty="0">
                <a:solidFill>
                  <a:schemeClr val="tx1"/>
                </a:solidFill>
                <a:latin typeface="+mn-lt"/>
                <a:ea typeface="+mn-ea"/>
                <a:cs typeface="+mn-cs"/>
              </a:rPr>
              <a:t>in real GDP or an increase in the</a:t>
            </a:r>
          </a:p>
          <a:p>
            <a:r>
              <a:rPr lang="en-US" sz="1200" b="0" i="0" u="none" strike="noStrike" kern="1200" baseline="0" dirty="0">
                <a:solidFill>
                  <a:schemeClr val="tx1"/>
                </a:solidFill>
                <a:latin typeface="+mn-lt"/>
                <a:ea typeface="+mn-ea"/>
                <a:cs typeface="+mn-cs"/>
              </a:rPr>
              <a:t>price level will cause the money demand</a:t>
            </a:r>
          </a:p>
          <a:p>
            <a:r>
              <a:rPr lang="en-US" sz="1200" b="0" i="0" u="none" strike="noStrike" kern="1200" baseline="0" dirty="0">
                <a:solidFill>
                  <a:schemeClr val="tx1"/>
                </a:solidFill>
                <a:latin typeface="+mn-lt"/>
                <a:ea typeface="+mn-ea"/>
                <a:cs typeface="+mn-cs"/>
              </a:rPr>
              <a:t>curve to shift from </a:t>
            </a:r>
            <a:r>
              <a:rPr lang="en-US" sz="1200" b="0" i="1" u="none" strike="noStrike" kern="1200" baseline="0" dirty="0">
                <a:solidFill>
                  <a:schemeClr val="tx1"/>
                </a:solidFill>
                <a:latin typeface="+mn-lt"/>
                <a:ea typeface="+mn-ea"/>
                <a:cs typeface="+mn-cs"/>
              </a:rPr>
              <a:t>MD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MD</a:t>
            </a:r>
            <a:r>
              <a:rPr lang="en-US" sz="1200" b="0" i="0" u="none" strike="noStrike" kern="1200" baseline="0" dirty="0">
                <a:solidFill>
                  <a:schemeClr val="tx1"/>
                </a:solidFill>
                <a:latin typeface="+mn-lt"/>
                <a:ea typeface="+mn-ea"/>
                <a:cs typeface="+mn-cs"/>
              </a:rPr>
              <a:t>2. A decrease</a:t>
            </a:r>
          </a:p>
          <a:p>
            <a:r>
              <a:rPr lang="en-US" sz="1200" b="0" i="0" u="none" strike="noStrike" kern="1200" baseline="0" dirty="0">
                <a:solidFill>
                  <a:schemeClr val="tx1"/>
                </a:solidFill>
                <a:latin typeface="+mn-lt"/>
                <a:ea typeface="+mn-ea"/>
                <a:cs typeface="+mn-cs"/>
              </a:rPr>
              <a:t>in real GDP or a decrease in the price level</a:t>
            </a:r>
          </a:p>
          <a:p>
            <a:r>
              <a:rPr lang="en-US" sz="1200" b="0" i="0" u="none" strike="noStrike" kern="1200" baseline="0" dirty="0">
                <a:solidFill>
                  <a:schemeClr val="tx1"/>
                </a:solidFill>
                <a:latin typeface="+mn-lt"/>
                <a:ea typeface="+mn-ea"/>
                <a:cs typeface="+mn-cs"/>
              </a:rPr>
              <a:t>will cause the money demand curve to shift</a:t>
            </a:r>
          </a:p>
          <a:p>
            <a:r>
              <a:rPr lang="en-US" sz="1200" b="0" i="0" u="none" strike="noStrike" kern="1200" baseline="0" dirty="0">
                <a:solidFill>
                  <a:schemeClr val="tx1"/>
                </a:solidFill>
                <a:latin typeface="+mn-lt"/>
                <a:ea typeface="+mn-ea"/>
                <a:cs typeface="+mn-cs"/>
              </a:rPr>
              <a:t>from </a:t>
            </a:r>
            <a:r>
              <a:rPr lang="en-US" sz="1200" b="0" i="1" u="none" strike="noStrike" kern="1200" baseline="0" dirty="0">
                <a:solidFill>
                  <a:schemeClr val="tx1"/>
                </a:solidFill>
                <a:latin typeface="+mn-lt"/>
                <a:ea typeface="+mn-ea"/>
                <a:cs typeface="+mn-cs"/>
              </a:rPr>
              <a:t>MD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MD</a:t>
            </a:r>
            <a:r>
              <a:rPr lang="en-US" sz="1200" b="0" i="0" u="none" strike="noStrike" kern="1200" baseline="0" dirty="0">
                <a:solidFill>
                  <a:schemeClr val="tx1"/>
                </a:solidFill>
                <a:latin typeface="+mn-lt"/>
                <a:ea typeface="+mn-ea"/>
                <a:cs typeface="+mn-cs"/>
              </a:rPr>
              <a:t>3.</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14</a:t>
            </a:fld>
            <a:endParaRPr lang="en-US"/>
          </a:p>
        </p:txBody>
      </p:sp>
    </p:spTree>
    <p:extLst>
      <p:ext uri="{BB962C8B-B14F-4D97-AF65-F5344CB8AC3E}">
        <p14:creationId xmlns:p14="http://schemas.microsoft.com/office/powerpoint/2010/main" val="289497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the Fed increases the money supply,</a:t>
            </a:r>
          </a:p>
          <a:p>
            <a:r>
              <a:rPr lang="en-US" sz="1200" b="0" i="0" u="none" strike="noStrike" kern="1200" baseline="0" dirty="0">
                <a:solidFill>
                  <a:schemeClr val="tx1"/>
                </a:solidFill>
                <a:latin typeface="+mn-lt"/>
                <a:ea typeface="+mn-ea"/>
                <a:cs typeface="+mn-cs"/>
              </a:rPr>
              <a:t>households and firms will initially hold</a:t>
            </a:r>
          </a:p>
          <a:p>
            <a:r>
              <a:rPr lang="en-US" sz="1200" b="0" i="0" u="none" strike="noStrike" kern="1200" baseline="0" dirty="0">
                <a:solidFill>
                  <a:schemeClr val="tx1"/>
                </a:solidFill>
                <a:latin typeface="+mn-lt"/>
                <a:ea typeface="+mn-ea"/>
                <a:cs typeface="+mn-cs"/>
              </a:rPr>
              <a:t>more money than they want, relative to</a:t>
            </a:r>
          </a:p>
          <a:p>
            <a:r>
              <a:rPr lang="en-US" sz="1200" b="0" i="0" u="none" strike="noStrike" kern="1200" baseline="0" dirty="0">
                <a:solidFill>
                  <a:schemeClr val="tx1"/>
                </a:solidFill>
                <a:latin typeface="+mn-lt"/>
                <a:ea typeface="+mn-ea"/>
                <a:cs typeface="+mn-cs"/>
              </a:rPr>
              <a:t>other financial assets. Households and firms</a:t>
            </a:r>
          </a:p>
          <a:p>
            <a:r>
              <a:rPr lang="en-US" sz="1200" b="0" i="0" u="none" strike="noStrike" kern="1200" baseline="0" dirty="0">
                <a:solidFill>
                  <a:schemeClr val="tx1"/>
                </a:solidFill>
                <a:latin typeface="+mn-lt"/>
                <a:ea typeface="+mn-ea"/>
                <a:cs typeface="+mn-cs"/>
              </a:rPr>
              <a:t>use the money they don’t want to hold to</a:t>
            </a:r>
          </a:p>
          <a:p>
            <a:r>
              <a:rPr lang="en-US" sz="1200" b="0" i="0" u="none" strike="noStrike" kern="1200" baseline="0" dirty="0">
                <a:solidFill>
                  <a:schemeClr val="tx1"/>
                </a:solidFill>
                <a:latin typeface="+mn-lt"/>
                <a:ea typeface="+mn-ea"/>
                <a:cs typeface="+mn-cs"/>
              </a:rPr>
              <a:t>buy Treasury bills and make deposits in</a:t>
            </a:r>
          </a:p>
          <a:p>
            <a:r>
              <a:rPr lang="en-US" sz="1200" b="0" i="0" u="none" strike="noStrike" kern="1200" baseline="0" dirty="0">
                <a:solidFill>
                  <a:schemeClr val="tx1"/>
                </a:solidFill>
                <a:latin typeface="+mn-lt"/>
                <a:ea typeface="+mn-ea"/>
                <a:cs typeface="+mn-cs"/>
              </a:rPr>
              <a:t>interest-paying bank accounts. This increase</a:t>
            </a:r>
          </a:p>
          <a:p>
            <a:r>
              <a:rPr lang="en-US" sz="1200" b="0" i="0" u="none" strike="noStrike" kern="1200" baseline="0" dirty="0">
                <a:solidFill>
                  <a:schemeClr val="tx1"/>
                </a:solidFill>
                <a:latin typeface="+mn-lt"/>
                <a:ea typeface="+mn-ea"/>
                <a:cs typeface="+mn-cs"/>
              </a:rPr>
              <a:t>in demand</a:t>
            </a:r>
          </a:p>
          <a:p>
            <a:r>
              <a:rPr lang="en-US" sz="1200" b="0" i="0" u="none" strike="noStrike" kern="1200" baseline="0" dirty="0">
                <a:solidFill>
                  <a:schemeClr val="tx1"/>
                </a:solidFill>
                <a:latin typeface="+mn-lt"/>
                <a:ea typeface="+mn-ea"/>
                <a:cs typeface="+mn-cs"/>
              </a:rPr>
              <a:t>allows banks and sellers</a:t>
            </a:r>
          </a:p>
          <a:p>
            <a:r>
              <a:rPr lang="en-US" sz="1200" b="0" i="0" u="none" strike="noStrike" kern="1200" baseline="0" dirty="0">
                <a:solidFill>
                  <a:schemeClr val="tx1"/>
                </a:solidFill>
                <a:latin typeface="+mn-lt"/>
                <a:ea typeface="+mn-ea"/>
                <a:cs typeface="+mn-cs"/>
              </a:rPr>
              <a:t>of Treasury bills and similar securities to</a:t>
            </a:r>
          </a:p>
          <a:p>
            <a:r>
              <a:rPr lang="en-US" sz="1200" b="0" i="0" u="none" strike="noStrike" kern="1200" baseline="0" dirty="0">
                <a:solidFill>
                  <a:schemeClr val="tx1"/>
                </a:solidFill>
                <a:latin typeface="+mn-lt"/>
                <a:ea typeface="+mn-ea"/>
                <a:cs typeface="+mn-cs"/>
              </a:rPr>
              <a:t>offer lower interest rates. Eventually, interest</a:t>
            </a:r>
          </a:p>
          <a:p>
            <a:r>
              <a:rPr lang="en-US" sz="1200" b="0" i="0" u="none" strike="noStrike" kern="1200" baseline="0" dirty="0">
                <a:solidFill>
                  <a:schemeClr val="tx1"/>
                </a:solidFill>
                <a:latin typeface="+mn-lt"/>
                <a:ea typeface="+mn-ea"/>
                <a:cs typeface="+mn-cs"/>
              </a:rPr>
              <a:t>rates will fall enough that households and</a:t>
            </a:r>
          </a:p>
          <a:p>
            <a:r>
              <a:rPr lang="en-US" sz="1200" b="0" i="0" u="none" strike="noStrike" kern="1200" baseline="0" dirty="0">
                <a:solidFill>
                  <a:schemeClr val="tx1"/>
                </a:solidFill>
                <a:latin typeface="+mn-lt"/>
                <a:ea typeface="+mn-ea"/>
                <a:cs typeface="+mn-cs"/>
              </a:rPr>
              <a:t>firms will be willing to hold the additional</a:t>
            </a:r>
          </a:p>
          <a:p>
            <a:r>
              <a:rPr lang="en-US" sz="1200" b="0" i="0" u="none" strike="noStrike" kern="1200" baseline="0" dirty="0">
                <a:solidFill>
                  <a:schemeClr val="tx1"/>
                </a:solidFill>
                <a:latin typeface="+mn-lt"/>
                <a:ea typeface="+mn-ea"/>
                <a:cs typeface="+mn-cs"/>
              </a:rPr>
              <a:t>money the Fed has created. In the figure,</a:t>
            </a:r>
          </a:p>
          <a:p>
            <a:r>
              <a:rPr lang="en-US" sz="1200" b="0" i="0" u="none" strike="noStrike" kern="1200" baseline="0" dirty="0">
                <a:solidFill>
                  <a:schemeClr val="tx1"/>
                </a:solidFill>
                <a:latin typeface="+mn-lt"/>
                <a:ea typeface="+mn-ea"/>
                <a:cs typeface="+mn-cs"/>
              </a:rPr>
              <a:t>an increase in the money supply from $900</a:t>
            </a:r>
          </a:p>
          <a:p>
            <a:r>
              <a:rPr lang="en-US" sz="1200" b="0" i="0" u="none" strike="noStrike" kern="1200" baseline="0" dirty="0">
                <a:solidFill>
                  <a:schemeClr val="tx1"/>
                </a:solidFill>
                <a:latin typeface="+mn-lt"/>
                <a:ea typeface="+mn-ea"/>
                <a:cs typeface="+mn-cs"/>
              </a:rPr>
              <a:t>billion</a:t>
            </a:r>
          </a:p>
          <a:p>
            <a:r>
              <a:rPr lang="en-US" sz="1200" b="0" i="0" u="none" strike="noStrike" kern="1200" baseline="0" dirty="0">
                <a:solidFill>
                  <a:schemeClr val="tx1"/>
                </a:solidFill>
                <a:latin typeface="+mn-lt"/>
                <a:ea typeface="+mn-ea"/>
                <a:cs typeface="+mn-cs"/>
              </a:rPr>
              <a:t>to $950 billion causes the money supply</a:t>
            </a:r>
          </a:p>
          <a:p>
            <a:r>
              <a:rPr lang="en-US" sz="1200" b="0" i="0" u="none" strike="noStrike" kern="1200" baseline="0" dirty="0">
                <a:solidFill>
                  <a:schemeClr val="tx1"/>
                </a:solidFill>
                <a:latin typeface="+mn-lt"/>
                <a:ea typeface="+mn-ea"/>
                <a:cs typeface="+mn-cs"/>
              </a:rPr>
              <a:t>curve to shift to the right, from </a:t>
            </a:r>
            <a:r>
              <a:rPr lang="en-US" sz="1200" b="0" i="1" u="none" strike="noStrike" kern="1200" baseline="0" dirty="0">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1 to</a:t>
            </a:r>
          </a:p>
          <a:p>
            <a:r>
              <a:rPr lang="en-US" sz="1200" b="0" i="1" u="none" strike="noStrike" kern="1200" baseline="0" dirty="0">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2, and causes the equilibrium interest</a:t>
            </a:r>
          </a:p>
          <a:p>
            <a:r>
              <a:rPr lang="en-US" sz="1200" b="0" i="0" u="none" strike="noStrike" kern="1200" baseline="0" dirty="0">
                <a:solidFill>
                  <a:schemeClr val="tx1"/>
                </a:solidFill>
                <a:latin typeface="+mn-lt"/>
                <a:ea typeface="+mn-ea"/>
                <a:cs typeface="+mn-cs"/>
              </a:rPr>
              <a:t>rate to fall from 4 percent to 3 percent.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16</a:t>
            </a:fld>
            <a:endParaRPr lang="en-US"/>
          </a:p>
        </p:txBody>
      </p:sp>
    </p:spTree>
    <p:extLst>
      <p:ext uri="{BB962C8B-B14F-4D97-AF65-F5344CB8AC3E}">
        <p14:creationId xmlns:p14="http://schemas.microsoft.com/office/powerpoint/2010/main" val="230080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the Fed decreases the money supply,</a:t>
            </a:r>
          </a:p>
          <a:p>
            <a:r>
              <a:rPr lang="en-US" sz="1200" b="0" i="0" u="none" strike="noStrike" kern="1200" baseline="0" dirty="0">
                <a:solidFill>
                  <a:schemeClr val="tx1"/>
                </a:solidFill>
                <a:latin typeface="+mn-lt"/>
                <a:ea typeface="+mn-ea"/>
                <a:cs typeface="+mn-cs"/>
              </a:rPr>
              <a:t>households and firms will initially hold less</a:t>
            </a:r>
          </a:p>
          <a:p>
            <a:r>
              <a:rPr lang="en-US" sz="1200" b="0" i="0" u="none" strike="noStrike" kern="1200" baseline="0" dirty="0">
                <a:solidFill>
                  <a:schemeClr val="tx1"/>
                </a:solidFill>
                <a:latin typeface="+mn-lt"/>
                <a:ea typeface="+mn-ea"/>
                <a:cs typeface="+mn-cs"/>
              </a:rPr>
              <a:t>money than they want, relative to other</a:t>
            </a:r>
          </a:p>
          <a:p>
            <a:r>
              <a:rPr lang="en-US" sz="1200" b="0" i="0" u="none" strike="noStrike" kern="1200" baseline="0" dirty="0">
                <a:solidFill>
                  <a:schemeClr val="tx1"/>
                </a:solidFill>
                <a:latin typeface="+mn-lt"/>
                <a:ea typeface="+mn-ea"/>
                <a:cs typeface="+mn-cs"/>
              </a:rPr>
              <a:t>financial</a:t>
            </a:r>
          </a:p>
          <a:p>
            <a:r>
              <a:rPr lang="en-US" sz="1200" b="0" i="0" u="none" strike="noStrike" kern="1200" baseline="0" dirty="0">
                <a:solidFill>
                  <a:schemeClr val="tx1"/>
                </a:solidFill>
                <a:latin typeface="+mn-lt"/>
                <a:ea typeface="+mn-ea"/>
                <a:cs typeface="+mn-cs"/>
              </a:rPr>
              <a:t>assets. Households and firms will</a:t>
            </a:r>
          </a:p>
          <a:p>
            <a:r>
              <a:rPr lang="en-US" sz="1200" b="0" i="0" u="none" strike="noStrike" kern="1200" baseline="0" dirty="0">
                <a:solidFill>
                  <a:schemeClr val="tx1"/>
                </a:solidFill>
                <a:latin typeface="+mn-lt"/>
                <a:ea typeface="+mn-ea"/>
                <a:cs typeface="+mn-cs"/>
              </a:rPr>
              <a:t>sell Treasury bills and other financial assets</a:t>
            </a:r>
          </a:p>
          <a:p>
            <a:r>
              <a:rPr lang="en-US" sz="1200" b="0" i="0" u="none" strike="noStrike" kern="1200" baseline="0" dirty="0">
                <a:solidFill>
                  <a:schemeClr val="tx1"/>
                </a:solidFill>
                <a:latin typeface="+mn-lt"/>
                <a:ea typeface="+mn-ea"/>
                <a:cs typeface="+mn-cs"/>
              </a:rPr>
              <a:t>and withdraw money from interest-paying</a:t>
            </a:r>
          </a:p>
          <a:p>
            <a:r>
              <a:rPr lang="en-US" sz="1200" b="0" i="0" u="none" strike="noStrike" kern="1200" baseline="0" dirty="0">
                <a:solidFill>
                  <a:schemeClr val="tx1"/>
                </a:solidFill>
                <a:latin typeface="+mn-lt"/>
                <a:ea typeface="+mn-ea"/>
                <a:cs typeface="+mn-cs"/>
              </a:rPr>
              <a:t>bank accounts. These actions will increase</a:t>
            </a:r>
          </a:p>
          <a:p>
            <a:r>
              <a:rPr lang="en-US" sz="1200" b="0" i="0" u="none" strike="noStrike" kern="1200" baseline="0" dirty="0">
                <a:solidFill>
                  <a:schemeClr val="tx1"/>
                </a:solidFill>
                <a:latin typeface="+mn-lt"/>
                <a:ea typeface="+mn-ea"/>
                <a:cs typeface="+mn-cs"/>
              </a:rPr>
              <a:t>interest rates. Interest rates will rise to the</a:t>
            </a:r>
          </a:p>
          <a:p>
            <a:r>
              <a:rPr lang="en-US" sz="1200" b="0" i="0" u="none" strike="noStrike" kern="1200" baseline="0" dirty="0">
                <a:solidFill>
                  <a:schemeClr val="tx1"/>
                </a:solidFill>
                <a:latin typeface="+mn-lt"/>
                <a:ea typeface="+mn-ea"/>
                <a:cs typeface="+mn-cs"/>
              </a:rPr>
              <a:t>point at which households and firms will</a:t>
            </a:r>
          </a:p>
          <a:p>
            <a:r>
              <a:rPr lang="en-US" sz="1200" b="0" i="0" u="none" strike="noStrike" kern="1200" baseline="0" dirty="0">
                <a:solidFill>
                  <a:schemeClr val="tx1"/>
                </a:solidFill>
                <a:latin typeface="+mn-lt"/>
                <a:ea typeface="+mn-ea"/>
                <a:cs typeface="+mn-cs"/>
              </a:rPr>
              <a:t>be willing to hold the smaller amount of</a:t>
            </a:r>
          </a:p>
          <a:p>
            <a:r>
              <a:rPr lang="en-US" sz="1200" b="0" i="0" u="none" strike="noStrike" kern="1200" baseline="0" dirty="0">
                <a:solidFill>
                  <a:schemeClr val="tx1"/>
                </a:solidFill>
                <a:latin typeface="+mn-lt"/>
                <a:ea typeface="+mn-ea"/>
                <a:cs typeface="+mn-cs"/>
              </a:rPr>
              <a:t>money that results from the Fed’s actions. In</a:t>
            </a:r>
          </a:p>
          <a:p>
            <a:r>
              <a:rPr lang="en-US" sz="1200" b="0" i="0" u="none" strike="noStrike" kern="1200" baseline="0" dirty="0">
                <a:solidFill>
                  <a:schemeClr val="tx1"/>
                </a:solidFill>
                <a:latin typeface="+mn-lt"/>
                <a:ea typeface="+mn-ea"/>
                <a:cs typeface="+mn-cs"/>
              </a:rPr>
              <a:t>the figure, a reduction in the money supply</a:t>
            </a:r>
          </a:p>
          <a:p>
            <a:r>
              <a:rPr lang="en-US" sz="1200" b="0" i="0" u="none" strike="noStrike" kern="1200" baseline="0" dirty="0">
                <a:solidFill>
                  <a:schemeClr val="tx1"/>
                </a:solidFill>
                <a:latin typeface="+mn-lt"/>
                <a:ea typeface="+mn-ea"/>
                <a:cs typeface="+mn-cs"/>
              </a:rPr>
              <a:t>from $900 billion to $850 billion causes the</a:t>
            </a:r>
          </a:p>
          <a:p>
            <a:r>
              <a:rPr lang="en-US" sz="1200" b="0" i="0" u="none" strike="noStrike" kern="1200" baseline="0" dirty="0">
                <a:solidFill>
                  <a:schemeClr val="tx1"/>
                </a:solidFill>
                <a:latin typeface="+mn-lt"/>
                <a:ea typeface="+mn-ea"/>
                <a:cs typeface="+mn-cs"/>
              </a:rPr>
              <a:t>money supply curve to shift to the left, from</a:t>
            </a:r>
          </a:p>
          <a:p>
            <a:r>
              <a:rPr lang="en-US" sz="1200" b="0" i="1" u="none" strike="noStrike" kern="1200" baseline="0" dirty="0">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2, and causes the equilibrium</a:t>
            </a:r>
          </a:p>
          <a:p>
            <a:r>
              <a:rPr lang="en-US" sz="1200" b="0" i="0" u="none" strike="noStrike" kern="1200" baseline="0" dirty="0">
                <a:solidFill>
                  <a:schemeClr val="tx1"/>
                </a:solidFill>
                <a:latin typeface="+mn-lt"/>
                <a:ea typeface="+mn-ea"/>
                <a:cs typeface="+mn-cs"/>
              </a:rPr>
              <a:t>interest rate to rise from 4 percent to</a:t>
            </a:r>
          </a:p>
          <a:p>
            <a:r>
              <a:rPr lang="en-US" sz="1200" b="0" i="0" u="none" strike="noStrike" kern="1200" baseline="0" dirty="0">
                <a:solidFill>
                  <a:schemeClr val="tx1"/>
                </a:solidFill>
                <a:latin typeface="+mn-lt"/>
                <a:ea typeface="+mn-ea"/>
                <a:cs typeface="+mn-cs"/>
              </a:rPr>
              <a:t>0 5 percent.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17</a:t>
            </a:fld>
            <a:endParaRPr lang="en-US"/>
          </a:p>
        </p:txBody>
      </p:sp>
    </p:spTree>
    <p:extLst>
      <p:ext uri="{BB962C8B-B14F-4D97-AF65-F5344CB8AC3E}">
        <p14:creationId xmlns:p14="http://schemas.microsoft.com/office/powerpoint/2010/main" val="52029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Fed does not set the federal funds rate. However, the Fed’s ability to increase</a:t>
            </a:r>
          </a:p>
          <a:p>
            <a:r>
              <a:rPr lang="en-US" sz="1200" b="0" i="0" u="none" strike="noStrike" kern="1200" baseline="0" dirty="0">
                <a:solidFill>
                  <a:schemeClr val="tx1"/>
                </a:solidFill>
                <a:latin typeface="+mn-lt"/>
                <a:ea typeface="+mn-ea"/>
                <a:cs typeface="+mn-cs"/>
              </a:rPr>
              <a:t>or decrease bank reserves quickly through open market operations keeps the</a:t>
            </a:r>
          </a:p>
          <a:p>
            <a:r>
              <a:rPr lang="en-US" sz="1200" b="0" i="0" u="none" strike="noStrike" kern="1200" baseline="0" dirty="0">
                <a:solidFill>
                  <a:schemeClr val="tx1"/>
                </a:solidFill>
                <a:latin typeface="+mn-lt"/>
                <a:ea typeface="+mn-ea"/>
                <a:cs typeface="+mn-cs"/>
              </a:rPr>
              <a:t>actual</a:t>
            </a:r>
          </a:p>
          <a:p>
            <a:r>
              <a:rPr lang="en-US" sz="1200" b="0" i="0" u="none" strike="noStrike" kern="1200" baseline="0" dirty="0">
                <a:solidFill>
                  <a:schemeClr val="tx1"/>
                </a:solidFill>
                <a:latin typeface="+mn-lt"/>
                <a:ea typeface="+mn-ea"/>
                <a:cs typeface="+mn-cs"/>
              </a:rPr>
              <a:t>federal funds rate close to the Fed’s target rate. The orange line is the Fed’s</a:t>
            </a:r>
          </a:p>
          <a:p>
            <a:r>
              <a:rPr lang="en-US" sz="1200" b="0" i="0" u="none" strike="noStrike" kern="1200" baseline="0" dirty="0">
                <a:solidFill>
                  <a:schemeClr val="tx1"/>
                </a:solidFill>
                <a:latin typeface="+mn-lt"/>
                <a:ea typeface="+mn-ea"/>
                <a:cs typeface="+mn-cs"/>
              </a:rPr>
              <a:t>target for the federal funds rate, and the jagged green line represents the actual</a:t>
            </a:r>
          </a:p>
          <a:p>
            <a:r>
              <a:rPr lang="en-US" sz="1200" b="0" i="0" u="none" strike="noStrike" kern="1200" baseline="0" dirty="0">
                <a:solidFill>
                  <a:schemeClr val="tx1"/>
                </a:solidFill>
                <a:latin typeface="+mn-lt"/>
                <a:ea typeface="+mn-ea"/>
                <a:cs typeface="+mn-cs"/>
              </a:rPr>
              <a:t>value for the federal funds rate on a weekly basis.</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federal funds target for the period after December 2008 was</a:t>
            </a:r>
          </a:p>
          <a:p>
            <a:r>
              <a:rPr lang="en-US" sz="1200" b="0" i="0" u="none" strike="noStrike" kern="1200" baseline="0" dirty="0">
                <a:solidFill>
                  <a:schemeClr val="tx1"/>
                </a:solidFill>
                <a:latin typeface="+mn-lt"/>
                <a:ea typeface="+mn-ea"/>
                <a:cs typeface="+mn-cs"/>
              </a:rPr>
              <a:t>0 to 0.25 percent.</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Board of Governors of the Federal Reserve System.</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20</a:t>
            </a:fld>
            <a:endParaRPr lang="en-US"/>
          </a:p>
        </p:txBody>
      </p:sp>
    </p:spTree>
    <p:extLst>
      <p:ext uri="{BB962C8B-B14F-4D97-AF65-F5344CB8AC3E}">
        <p14:creationId xmlns:p14="http://schemas.microsoft.com/office/powerpoint/2010/main" val="38862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panel (a), short-run equilibrium is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 GDP of $16.8 trillion</a:t>
            </a:r>
          </a:p>
          <a:p>
            <a:r>
              <a:rPr lang="en-US" sz="1200" b="0" i="0" u="none" strike="noStrike" kern="1200" baseline="0" dirty="0">
                <a:solidFill>
                  <a:schemeClr val="tx1"/>
                </a:solidFill>
                <a:latin typeface="+mn-lt"/>
                <a:ea typeface="+mn-ea"/>
                <a:cs typeface="+mn-cs"/>
              </a:rPr>
              <a:t>and a price level of 108. An expansionary monetary policy causes aggregate</a:t>
            </a:r>
          </a:p>
          <a:p>
            <a:r>
              <a:rPr lang="en-US" sz="1200" b="0" i="0" u="none" strike="noStrike" kern="1200" baseline="0" dirty="0">
                <a:solidFill>
                  <a:schemeClr val="tx1"/>
                </a:solidFill>
                <a:latin typeface="+mn-lt"/>
                <a:ea typeface="+mn-ea"/>
                <a:cs typeface="+mn-cs"/>
              </a:rPr>
              <a:t>demand</a:t>
            </a:r>
          </a:p>
          <a:p>
            <a:r>
              <a:rPr lang="en-US" sz="1200" b="0" i="0" u="none" strike="noStrike" kern="1200" baseline="0" dirty="0">
                <a:solidFill>
                  <a:schemeClr val="tx1"/>
                </a:solidFill>
                <a:latin typeface="+mn-lt"/>
                <a:ea typeface="+mn-ea"/>
                <a:cs typeface="+mn-cs"/>
              </a:rPr>
              <a:t>to shift to the right,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 increasing real GDP from</a:t>
            </a:r>
          </a:p>
          <a:p>
            <a:r>
              <a:rPr lang="en-US" sz="1200" b="0" i="0" u="none" strike="noStrike" kern="1200" baseline="0" dirty="0">
                <a:solidFill>
                  <a:schemeClr val="tx1"/>
                </a:solidFill>
                <a:latin typeface="+mn-lt"/>
                <a:ea typeface="+mn-ea"/>
                <a:cs typeface="+mn-cs"/>
              </a:rPr>
              <a:t>$16.8 trillion to $17.0 trillion and the price level from 108 to 110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With real GDP back at its potential level, the Fed can meet its goal of high</a:t>
            </a:r>
          </a:p>
          <a:p>
            <a:r>
              <a:rPr lang="en-US" sz="1200" b="0" i="0" u="none" strike="noStrike" kern="1200" baseline="0" dirty="0">
                <a:solidFill>
                  <a:schemeClr val="tx1"/>
                </a:solidFill>
                <a:latin typeface="+mn-lt"/>
                <a:ea typeface="+mn-ea"/>
                <a:cs typeface="+mn-cs"/>
              </a:rPr>
              <a:t>employment.</a:t>
            </a:r>
          </a:p>
          <a:p>
            <a:r>
              <a:rPr lang="en-US" sz="1200" b="0" i="0" u="none" strike="noStrike" kern="1200" baseline="0" dirty="0">
                <a:solidFill>
                  <a:schemeClr val="tx1"/>
                </a:solidFill>
                <a:latin typeface="+mn-lt"/>
                <a:ea typeface="+mn-ea"/>
                <a:cs typeface="+mn-cs"/>
              </a:rPr>
              <a:t>In panel (b), short-run equilibrium is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 GDP at $17.2 trillion and</a:t>
            </a:r>
          </a:p>
          <a:p>
            <a:r>
              <a:rPr lang="en-US" sz="1200" b="0" i="0" u="none" strike="noStrike" kern="1200" baseline="0" dirty="0">
                <a:solidFill>
                  <a:schemeClr val="tx1"/>
                </a:solidFill>
                <a:latin typeface="+mn-lt"/>
                <a:ea typeface="+mn-ea"/>
                <a:cs typeface="+mn-cs"/>
              </a:rPr>
              <a:t>the price level at 112. Because real GDP is greater than potential GDP, the economy</a:t>
            </a:r>
          </a:p>
          <a:p>
            <a:r>
              <a:rPr lang="en-US" sz="1200" b="0" i="0" u="none" strike="noStrike" kern="1200" baseline="0" dirty="0">
                <a:solidFill>
                  <a:schemeClr val="tx1"/>
                </a:solidFill>
                <a:latin typeface="+mn-lt"/>
                <a:ea typeface="+mn-ea"/>
                <a:cs typeface="+mn-cs"/>
              </a:rPr>
              <a:t>experiences rising wages and prices. A </a:t>
            </a:r>
            <a:r>
              <a:rPr lang="en-US" sz="1200" b="0" i="0" u="none" strike="noStrike" kern="1200" baseline="0" dirty="0" err="1">
                <a:solidFill>
                  <a:schemeClr val="tx1"/>
                </a:solidFill>
                <a:latin typeface="+mn-lt"/>
                <a:ea typeface="+mn-ea"/>
                <a:cs typeface="+mn-cs"/>
              </a:rPr>
              <a:t>contractionary</a:t>
            </a:r>
            <a:r>
              <a:rPr lang="en-US" sz="1200" b="0" i="0" u="none" strike="noStrike" kern="1200" baseline="0" dirty="0">
                <a:solidFill>
                  <a:schemeClr val="tx1"/>
                </a:solidFill>
                <a:latin typeface="+mn-lt"/>
                <a:ea typeface="+mn-ea"/>
                <a:cs typeface="+mn-cs"/>
              </a:rPr>
              <a:t> monetary policy causes aggregate</a:t>
            </a:r>
          </a:p>
          <a:p>
            <a:r>
              <a:rPr lang="en-US" sz="1200" b="0" i="0" u="none" strike="noStrike" kern="1200" baseline="0" dirty="0">
                <a:solidFill>
                  <a:schemeClr val="tx1"/>
                </a:solidFill>
                <a:latin typeface="+mn-lt"/>
                <a:ea typeface="+mn-ea"/>
                <a:cs typeface="+mn-cs"/>
              </a:rPr>
              <a:t>demand to shift to the left,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 causing real GDP to decrease from</a:t>
            </a:r>
          </a:p>
          <a:p>
            <a:r>
              <a:rPr lang="en-US" sz="1200" b="0" i="0" u="none" strike="noStrike" kern="1200" baseline="0" dirty="0">
                <a:solidFill>
                  <a:schemeClr val="tx1"/>
                </a:solidFill>
                <a:latin typeface="+mn-lt"/>
                <a:ea typeface="+mn-ea"/>
                <a:cs typeface="+mn-cs"/>
              </a:rPr>
              <a:t>$17.2 trillion to $17.0 trillion and the price level to decrease from 112 to 110 (point</a:t>
            </a:r>
          </a:p>
          <a:p>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With real GDP back at its potential level, the Fed can meet its goal of price stability.</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23</a:t>
            </a:fld>
            <a:endParaRPr lang="en-US"/>
          </a:p>
        </p:txBody>
      </p:sp>
    </p:spTree>
    <p:extLst>
      <p:ext uri="{BB962C8B-B14F-4D97-AF65-F5344CB8AC3E}">
        <p14:creationId xmlns:p14="http://schemas.microsoft.com/office/powerpoint/2010/main" val="165121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upward-sloping straight line represents</a:t>
            </a:r>
          </a:p>
          <a:p>
            <a:r>
              <a:rPr lang="en-US" sz="1200" b="0" i="0" u="none" strike="noStrike" kern="1200" baseline="0" dirty="0">
                <a:solidFill>
                  <a:schemeClr val="tx1"/>
                </a:solidFill>
                <a:latin typeface="+mn-lt"/>
                <a:ea typeface="+mn-ea"/>
                <a:cs typeface="+mn-cs"/>
              </a:rPr>
              <a:t>the long-run growth trend in real GDP. The</a:t>
            </a:r>
          </a:p>
          <a:p>
            <a:r>
              <a:rPr lang="en-US" sz="1200" b="0" i="0" u="none" strike="noStrike" kern="1200" baseline="0" dirty="0">
                <a:solidFill>
                  <a:schemeClr val="tx1"/>
                </a:solidFill>
                <a:latin typeface="+mn-lt"/>
                <a:ea typeface="+mn-ea"/>
                <a:cs typeface="+mn-cs"/>
              </a:rPr>
              <a:t>curved red line represents the path real GDP</a:t>
            </a:r>
          </a:p>
          <a:p>
            <a:r>
              <a:rPr lang="en-US" sz="1200" b="0" i="0" u="none" strike="noStrike" kern="1200" baseline="0" dirty="0">
                <a:solidFill>
                  <a:schemeClr val="tx1"/>
                </a:solidFill>
                <a:latin typeface="+mn-lt"/>
                <a:ea typeface="+mn-ea"/>
                <a:cs typeface="+mn-cs"/>
              </a:rPr>
              <a:t>takes because of the business cycle. If the</a:t>
            </a:r>
          </a:p>
          <a:p>
            <a:r>
              <a:rPr lang="en-US" sz="1200" b="0" i="0" u="none" strike="noStrike" kern="1200" baseline="0" dirty="0">
                <a:solidFill>
                  <a:schemeClr val="tx1"/>
                </a:solidFill>
                <a:latin typeface="+mn-lt"/>
                <a:ea typeface="+mn-ea"/>
                <a:cs typeface="+mn-cs"/>
              </a:rPr>
              <a:t>Fed is too late in implementing a change in</a:t>
            </a:r>
          </a:p>
          <a:p>
            <a:r>
              <a:rPr lang="en-US" sz="1200" b="0" i="0" u="none" strike="noStrike" kern="1200" baseline="0" dirty="0">
                <a:solidFill>
                  <a:schemeClr val="tx1"/>
                </a:solidFill>
                <a:latin typeface="+mn-lt"/>
                <a:ea typeface="+mn-ea"/>
                <a:cs typeface="+mn-cs"/>
              </a:rPr>
              <a:t>monetary policy, real GDP will follow the</a:t>
            </a:r>
          </a:p>
          <a:p>
            <a:r>
              <a:rPr lang="en-US" sz="1200" b="0" i="0" u="none" strike="noStrike" kern="1200" baseline="0" dirty="0">
                <a:solidFill>
                  <a:schemeClr val="tx1"/>
                </a:solidFill>
                <a:latin typeface="+mn-lt"/>
                <a:ea typeface="+mn-ea"/>
                <a:cs typeface="+mn-cs"/>
              </a:rPr>
              <a:t>curved blue line. The Fed’s expansionary</a:t>
            </a:r>
          </a:p>
          <a:p>
            <a:r>
              <a:rPr lang="en-US" sz="1200" b="0" i="0" u="none" strike="noStrike" kern="1200" baseline="0" dirty="0">
                <a:solidFill>
                  <a:schemeClr val="tx1"/>
                </a:solidFill>
                <a:latin typeface="+mn-lt"/>
                <a:ea typeface="+mn-ea"/>
                <a:cs typeface="+mn-cs"/>
              </a:rPr>
              <a:t>monetary policy results in too great an increase</a:t>
            </a:r>
          </a:p>
          <a:p>
            <a:r>
              <a:rPr lang="en-US" sz="1200" b="0" i="0" u="none" strike="noStrike" kern="1200" baseline="0" dirty="0">
                <a:solidFill>
                  <a:schemeClr val="tx1"/>
                </a:solidFill>
                <a:latin typeface="+mn-lt"/>
                <a:ea typeface="+mn-ea"/>
                <a:cs typeface="+mn-cs"/>
              </a:rPr>
              <a:t>in aggregate demand during the next</a:t>
            </a:r>
          </a:p>
          <a:p>
            <a:r>
              <a:rPr lang="en-US" sz="1200" b="0" i="0" u="none" strike="noStrike" kern="1200" baseline="0" dirty="0">
                <a:solidFill>
                  <a:schemeClr val="tx1"/>
                </a:solidFill>
                <a:latin typeface="+mn-lt"/>
                <a:ea typeface="+mn-ea"/>
                <a:cs typeface="+mn-cs"/>
              </a:rPr>
              <a:t>expansion, which causes an increase in the</a:t>
            </a:r>
          </a:p>
          <a:p>
            <a:r>
              <a:rPr lang="en-US" sz="1200" b="0" i="0" u="none" strike="noStrike" kern="1200" baseline="0" dirty="0">
                <a:solidFill>
                  <a:schemeClr val="tx1"/>
                </a:solidFill>
                <a:latin typeface="+mn-lt"/>
                <a:ea typeface="+mn-ea"/>
                <a:cs typeface="+mn-cs"/>
              </a:rPr>
              <a:t>inflation rate.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28</a:t>
            </a:fld>
            <a:endParaRPr lang="en-US"/>
          </a:p>
        </p:txBody>
      </p:sp>
    </p:spTree>
    <p:extLst>
      <p:ext uri="{BB962C8B-B14F-4D97-AF65-F5344CB8AC3E}">
        <p14:creationId xmlns:p14="http://schemas.microsoft.com/office/powerpoint/2010/main" val="8279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Initially, equilibrium is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a:t>
            </a:r>
          </a:p>
          <a:p>
            <a:r>
              <a:rPr lang="en-US" sz="1200" b="0" i="0" u="none" strike="noStrike" kern="1200" baseline="0" dirty="0">
                <a:solidFill>
                  <a:schemeClr val="tx1"/>
                </a:solidFill>
                <a:latin typeface="+mn-lt"/>
                <a:ea typeface="+mn-ea"/>
                <a:cs typeface="+mn-cs"/>
              </a:rPr>
              <a:t>real GDP of $17.0 trillion and a price level</a:t>
            </a:r>
          </a:p>
          <a:p>
            <a:r>
              <a:rPr lang="en-US" sz="1200" b="0" i="0" u="none" strike="noStrike" kern="1200" baseline="0" dirty="0">
                <a:solidFill>
                  <a:schemeClr val="tx1"/>
                </a:solidFill>
                <a:latin typeface="+mn-lt"/>
                <a:ea typeface="+mn-ea"/>
                <a:cs typeface="+mn-cs"/>
              </a:rPr>
              <a:t>of 110. Without monetary policy, aggregate</a:t>
            </a:r>
          </a:p>
          <a:p>
            <a:r>
              <a:rPr lang="en-US" sz="1200" b="0" i="0" u="none" strike="noStrike" kern="1200" baseline="0" dirty="0">
                <a:solidFill>
                  <a:schemeClr val="tx1"/>
                </a:solidFill>
                <a:latin typeface="+mn-lt"/>
                <a:ea typeface="+mn-ea"/>
                <a:cs typeface="+mn-cs"/>
              </a:rPr>
              <a:t>demand will shift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2(without</a:t>
            </a:r>
          </a:p>
          <a:p>
            <a:r>
              <a:rPr lang="en-US" sz="1200" b="0" i="0" u="none" strike="noStrike" kern="1200" baseline="0" dirty="0">
                <a:solidFill>
                  <a:schemeClr val="tx1"/>
                </a:solidFill>
                <a:latin typeface="+mn-lt"/>
                <a:ea typeface="+mn-ea"/>
                <a:cs typeface="+mn-cs"/>
              </a:rPr>
              <a:t>policy), which is not enough to keep the economy</a:t>
            </a:r>
          </a:p>
          <a:p>
            <a:r>
              <a:rPr lang="en-US" sz="1200" b="0" i="0" u="none" strike="noStrike" kern="1200" baseline="0" dirty="0">
                <a:solidFill>
                  <a:schemeClr val="tx1"/>
                </a:solidFill>
                <a:latin typeface="+mn-lt"/>
                <a:ea typeface="+mn-ea"/>
                <a:cs typeface="+mn-cs"/>
              </a:rPr>
              <a:t>at full employment because long-run</a:t>
            </a:r>
          </a:p>
          <a:p>
            <a:r>
              <a:rPr lang="en-US" sz="1200" b="0" i="0" u="none" strike="noStrike" kern="1200" baseline="0" dirty="0">
                <a:solidFill>
                  <a:schemeClr val="tx1"/>
                </a:solidFill>
                <a:latin typeface="+mn-lt"/>
                <a:ea typeface="+mn-ea"/>
                <a:cs typeface="+mn-cs"/>
              </a:rPr>
              <a:t>aggregate supply has shifted from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1 to</a:t>
            </a:r>
          </a:p>
          <a:p>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2. Short-run equilibrium is at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with real GDP of $17.3 trillion and a price</a:t>
            </a:r>
          </a:p>
          <a:p>
            <a:r>
              <a:rPr lang="en-US" sz="1200" b="0" i="0" u="none" strike="noStrike" kern="1200" baseline="0" dirty="0">
                <a:solidFill>
                  <a:schemeClr val="tx1"/>
                </a:solidFill>
                <a:latin typeface="+mn-lt"/>
                <a:ea typeface="+mn-ea"/>
                <a:cs typeface="+mn-cs"/>
              </a:rPr>
              <a:t>level of 112. By lowering interest rates, the</a:t>
            </a:r>
          </a:p>
          <a:p>
            <a:r>
              <a:rPr lang="en-US" sz="1200" b="0" i="0" u="none" strike="noStrike" kern="1200" baseline="0" dirty="0">
                <a:solidFill>
                  <a:schemeClr val="tx1"/>
                </a:solidFill>
                <a:latin typeface="+mn-lt"/>
                <a:ea typeface="+mn-ea"/>
                <a:cs typeface="+mn-cs"/>
              </a:rPr>
              <a:t>Fed increases investment, consumption, and</a:t>
            </a:r>
          </a:p>
          <a:p>
            <a:r>
              <a:rPr lang="en-US" sz="1200" b="0" i="0" u="none" strike="noStrike" kern="1200" baseline="0" dirty="0">
                <a:solidFill>
                  <a:schemeClr val="tx1"/>
                </a:solidFill>
                <a:latin typeface="+mn-lt"/>
                <a:ea typeface="+mn-ea"/>
                <a:cs typeface="+mn-cs"/>
              </a:rPr>
              <a:t>net exports sufficiently to shift aggregate</a:t>
            </a:r>
          </a:p>
          <a:p>
            <a:r>
              <a:rPr lang="en-US" sz="1200" b="0" i="0" u="none" strike="noStrike" kern="1200" baseline="0" dirty="0">
                <a:solidFill>
                  <a:schemeClr val="tx1"/>
                </a:solidFill>
                <a:latin typeface="+mn-lt"/>
                <a:ea typeface="+mn-ea"/>
                <a:cs typeface="+mn-cs"/>
              </a:rPr>
              <a:t>demand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2(with policy). Equilibrium will</a:t>
            </a:r>
          </a:p>
          <a:p>
            <a:r>
              <a:rPr lang="en-US" sz="1200" b="0" i="0" u="none" strike="noStrike" kern="1200" baseline="0" dirty="0">
                <a:solidFill>
                  <a:schemeClr val="tx1"/>
                </a:solidFill>
                <a:latin typeface="+mn-lt"/>
                <a:ea typeface="+mn-ea"/>
                <a:cs typeface="+mn-cs"/>
              </a:rPr>
              <a:t>be at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with real GDP of $17.4 trillion,</a:t>
            </a:r>
          </a:p>
          <a:p>
            <a:r>
              <a:rPr lang="en-US" sz="1200" b="0" i="0" u="none" strike="noStrike" kern="1200" baseline="0" dirty="0">
                <a:solidFill>
                  <a:schemeClr val="tx1"/>
                </a:solidFill>
                <a:latin typeface="+mn-lt"/>
                <a:ea typeface="+mn-ea"/>
                <a:cs typeface="+mn-cs"/>
              </a:rPr>
              <a:t>which is its full employment level, and</a:t>
            </a:r>
          </a:p>
          <a:p>
            <a:r>
              <a:rPr lang="en-US" sz="1200" b="0" i="0" u="none" strike="noStrike" kern="1200" baseline="0" dirty="0">
                <a:solidFill>
                  <a:schemeClr val="tx1"/>
                </a:solidFill>
                <a:latin typeface="+mn-lt"/>
                <a:ea typeface="+mn-ea"/>
                <a:cs typeface="+mn-cs"/>
              </a:rPr>
              <a:t>a price level of 113. The price level is higher</a:t>
            </a:r>
          </a:p>
          <a:p>
            <a:r>
              <a:rPr lang="en-US" sz="1200" b="0" i="0" u="none" strike="noStrike" kern="1200" baseline="0" dirty="0">
                <a:solidFill>
                  <a:schemeClr val="tx1"/>
                </a:solidFill>
                <a:latin typeface="+mn-lt"/>
                <a:ea typeface="+mn-ea"/>
                <a:cs typeface="+mn-cs"/>
              </a:rPr>
              <a:t>than it would have been if the Fed had not</a:t>
            </a:r>
          </a:p>
          <a:p>
            <a:r>
              <a:rPr lang="en-US" sz="1200" b="0" i="0" u="none" strike="noStrike" kern="1200" baseline="0" dirty="0">
                <a:solidFill>
                  <a:schemeClr val="tx1"/>
                </a:solidFill>
                <a:latin typeface="+mn-lt"/>
                <a:ea typeface="+mn-ea"/>
                <a:cs typeface="+mn-cs"/>
              </a:rPr>
              <a:t>acted to increase spending in the economy.</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34</a:t>
            </a:fld>
            <a:endParaRPr lang="en-US"/>
          </a:p>
        </p:txBody>
      </p:sp>
    </p:spTree>
    <p:extLst>
      <p:ext uri="{BB962C8B-B14F-4D97-AF65-F5344CB8AC3E}">
        <p14:creationId xmlns:p14="http://schemas.microsoft.com/office/powerpoint/2010/main" val="1780743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1362220316"/>
              </p:ext>
            </p:extLst>
          </p:nvPr>
        </p:nvGraphicFramePr>
        <p:xfrm>
          <a:off x="463550" y="2895600"/>
          <a:ext cx="3956050" cy="3387013"/>
        </p:xfrm>
        <a:graphic>
          <a:graphicData uri="http://schemas.openxmlformats.org/drawingml/2006/table">
            <a:tbl>
              <a:tblPr/>
              <a:tblGrid>
                <a:gridCol w="45085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299231">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15.1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What is Monetary Policy?</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783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15.2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The Money Market and the Fed’s Choice of Monetary Policy Targets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504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15.3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Monetary Policy and Economic Activity</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38874">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15.4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Monetary Policy in the Dynamic Aggregate Demand and Aggregate Supply Model</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5619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15.5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A Closer Look at the Fed’s Setting of Monetary Policy Targets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5619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15.6</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Fed Policies during the 2007-2009 Recession</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15</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sp>
        <p:nvSpPr>
          <p:cNvPr id="4"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1200" y="1600200"/>
            <a:ext cx="3270609" cy="478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55</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114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7/20/2021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10.xml"/><Relationship Id="rId16" Type="http://schemas.openxmlformats.org/officeDocument/2006/relationships/image" Target="../media/image108.png"/><Relationship Id="rId1" Type="http://schemas.openxmlformats.org/officeDocument/2006/relationships/slideLayout" Target="../slideLayouts/slideLayout4.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4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goal #4: Economic growth</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Stable economic growth encourages long-run investment, which is itself necessary for growth.</a:t>
            </a:r>
          </a:p>
          <a:p>
            <a:pPr marL="342900" indent="-342900">
              <a:spcBef>
                <a:spcPts val="0"/>
              </a:spcBef>
              <a:spcAft>
                <a:spcPts val="1200"/>
              </a:spcAft>
              <a:buFont typeface="Arial" panose="020B0604020202020204" pitchFamily="34" charset="0"/>
              <a:buChar char="•"/>
              <a:defRPr/>
            </a:pPr>
            <a:r>
              <a:rPr lang="en-US" dirty="0"/>
              <a:t>It is not clear to what extent the Fed can really encourage long-run investment, beyond meeting the previous three goals; Congress and the President may be in a better position to address this goal.</a:t>
            </a:r>
          </a:p>
        </p:txBody>
      </p:sp>
    </p:spTree>
    <p:extLst>
      <p:ext uri="{BB962C8B-B14F-4D97-AF65-F5344CB8AC3E}">
        <p14:creationId xmlns:p14="http://schemas.microsoft.com/office/powerpoint/2010/main" val="3660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Money Market and the Fed’s Choice of Monetary Policy Targets</a:t>
            </a:r>
          </a:p>
        </p:txBody>
      </p:sp>
      <p:sp>
        <p:nvSpPr>
          <p:cNvPr id="3" name="Content Placeholder 2"/>
          <p:cNvSpPr>
            <a:spLocks noGrp="1"/>
          </p:cNvSpPr>
          <p:nvPr>
            <p:ph sz="quarter" idx="10"/>
          </p:nvPr>
        </p:nvSpPr>
        <p:spPr/>
        <p:txBody>
          <a:bodyPr/>
          <a:lstStyle/>
          <a:p>
            <a:r>
              <a:rPr lang="en-US" dirty="0"/>
              <a:t>15.2</a:t>
            </a:r>
          </a:p>
        </p:txBody>
      </p:sp>
      <p:sp>
        <p:nvSpPr>
          <p:cNvPr id="4" name="Text Placeholder 3"/>
          <p:cNvSpPr>
            <a:spLocks noGrp="1"/>
          </p:cNvSpPr>
          <p:nvPr>
            <p:ph type="body" sz="quarter" idx="11"/>
          </p:nvPr>
        </p:nvSpPr>
        <p:spPr/>
        <p:txBody>
          <a:bodyPr/>
          <a:lstStyle/>
          <a:p>
            <a:r>
              <a:rPr lang="en-US" dirty="0"/>
              <a:t>Describe the Federal Reserve’s monetary policy targets and explain how expansionary and </a:t>
            </a:r>
            <a:r>
              <a:rPr lang="en-US" dirty="0" err="1"/>
              <a:t>contractionary</a:t>
            </a:r>
            <a:r>
              <a:rPr lang="en-US" dirty="0"/>
              <a:t> monetary policies affect the interest rate.</a:t>
            </a:r>
          </a:p>
        </p:txBody>
      </p:sp>
    </p:spTree>
    <p:extLst>
      <p:ext uri="{BB962C8B-B14F-4D97-AF65-F5344CB8AC3E}">
        <p14:creationId xmlns:p14="http://schemas.microsoft.com/office/powerpoint/2010/main" val="386574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policy tools and targets</a:t>
            </a:r>
          </a:p>
        </p:txBody>
      </p:sp>
      <p:sp>
        <p:nvSpPr>
          <p:cNvPr id="3" name="Text Placeholder 2"/>
          <p:cNvSpPr>
            <a:spLocks noGrp="1"/>
          </p:cNvSpPr>
          <p:nvPr>
            <p:ph type="body" sz="quarter" idx="11"/>
          </p:nvPr>
        </p:nvSpPr>
        <p:spPr/>
        <p:txBody>
          <a:bodyPr/>
          <a:lstStyle/>
          <a:p>
            <a:pPr>
              <a:spcAft>
                <a:spcPts val="0"/>
              </a:spcAft>
              <a:defRPr/>
            </a:pPr>
            <a:r>
              <a:rPr lang="en-US" dirty="0"/>
              <a:t>The Fed has three </a:t>
            </a:r>
            <a:r>
              <a:rPr lang="en-US" i="1" dirty="0"/>
              <a:t>monetary policy tools</a:t>
            </a:r>
            <a:r>
              <a:rPr lang="en-US" dirty="0"/>
              <a:t> at its disposal:</a:t>
            </a:r>
          </a:p>
          <a:p>
            <a:pPr marL="342900" indent="-342900">
              <a:spcAft>
                <a:spcPts val="0"/>
              </a:spcAft>
              <a:buFont typeface="Arial" pitchFamily="34" charset="0"/>
              <a:buChar char="•"/>
              <a:defRPr/>
            </a:pPr>
            <a:r>
              <a:rPr lang="en-US" dirty="0"/>
              <a:t>Open market operations</a:t>
            </a:r>
          </a:p>
          <a:p>
            <a:pPr marL="342900" indent="-342900">
              <a:spcAft>
                <a:spcPts val="0"/>
              </a:spcAft>
              <a:buFont typeface="Arial" pitchFamily="34" charset="0"/>
              <a:buChar char="•"/>
              <a:defRPr/>
            </a:pPr>
            <a:r>
              <a:rPr lang="en-US" dirty="0"/>
              <a:t>Discount policy</a:t>
            </a:r>
          </a:p>
          <a:p>
            <a:pPr marL="342900" indent="-342900">
              <a:spcAft>
                <a:spcPts val="0"/>
              </a:spcAft>
              <a:buFont typeface="Arial" pitchFamily="34" charset="0"/>
              <a:buChar char="•"/>
              <a:defRPr/>
            </a:pPr>
            <a:r>
              <a:rPr lang="en-US" dirty="0"/>
              <a:t>Reserve requirements</a:t>
            </a:r>
          </a:p>
          <a:p>
            <a:pPr>
              <a:spcAft>
                <a:spcPts val="0"/>
              </a:spcAft>
              <a:defRPr/>
            </a:pPr>
            <a:endParaRPr lang="en-US" dirty="0"/>
          </a:p>
          <a:p>
            <a:pPr>
              <a:spcAft>
                <a:spcPts val="0"/>
              </a:spcAft>
              <a:defRPr/>
            </a:pPr>
            <a:r>
              <a:rPr lang="en-US" dirty="0"/>
              <a:t>It uses these tools to try to influence the unemployment and inflation rates.</a:t>
            </a:r>
          </a:p>
          <a:p>
            <a:pPr>
              <a:spcAft>
                <a:spcPts val="0"/>
              </a:spcAft>
              <a:defRPr/>
            </a:pPr>
            <a:r>
              <a:rPr lang="en-US" dirty="0"/>
              <a:t>It does this by directly influencing its </a:t>
            </a:r>
            <a:r>
              <a:rPr lang="en-US" i="1" dirty="0"/>
              <a:t>monetary policy targets</a:t>
            </a:r>
            <a:r>
              <a:rPr lang="en-US" dirty="0"/>
              <a:t>:</a:t>
            </a:r>
          </a:p>
          <a:p>
            <a:pPr marL="342900" indent="-342900">
              <a:spcAft>
                <a:spcPts val="0"/>
              </a:spcAft>
              <a:buFont typeface="Arial" pitchFamily="34" charset="0"/>
              <a:buChar char="•"/>
              <a:defRPr/>
            </a:pPr>
            <a:r>
              <a:rPr lang="en-US" dirty="0"/>
              <a:t>The money supply</a:t>
            </a:r>
          </a:p>
          <a:p>
            <a:pPr marL="342900" indent="-342900">
              <a:spcAft>
                <a:spcPts val="0"/>
              </a:spcAft>
              <a:buFont typeface="Arial" pitchFamily="34" charset="0"/>
              <a:buChar char="•"/>
              <a:defRPr/>
            </a:pPr>
            <a:r>
              <a:rPr lang="en-US" dirty="0"/>
              <a:t>The interest rate (primary monetary policy target of the Fed)</a:t>
            </a:r>
          </a:p>
          <a:p>
            <a:pPr>
              <a:spcAft>
                <a:spcPts val="0"/>
              </a:spcAft>
              <a:defRPr/>
            </a:pPr>
            <a:endParaRPr lang="en-US" i="1" dirty="0"/>
          </a:p>
          <a:p>
            <a:pPr>
              <a:spcAft>
                <a:spcPts val="0"/>
              </a:spcAft>
              <a:defRPr/>
            </a:pPr>
            <a:r>
              <a:rPr lang="en-US" i="1" dirty="0"/>
              <a:t>Note: During the recession of 2007-2009, the Fed developed new policy tools. For now, we are addressing how the Fed carries out monetary policy during “normal” times.</a:t>
            </a:r>
            <a:endParaRPr lang="en-US" dirty="0"/>
          </a:p>
        </p:txBody>
      </p:sp>
    </p:spTree>
    <p:extLst>
      <p:ext uri="{BB962C8B-B14F-4D97-AF65-F5344CB8AC3E}">
        <p14:creationId xmlns:p14="http://schemas.microsoft.com/office/powerpoint/2010/main" val="6889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demand for money</a:t>
            </a:r>
          </a:p>
        </p:txBody>
      </p:sp>
      <p:sp>
        <p:nvSpPr>
          <p:cNvPr id="3" name="Text Placeholder 2"/>
          <p:cNvSpPr>
            <a:spLocks noGrp="1"/>
          </p:cNvSpPr>
          <p:nvPr>
            <p:ph type="body" sz="quarter" idx="11"/>
          </p:nvPr>
        </p:nvSpPr>
        <p:spPr>
          <a:xfrm>
            <a:off x="152400" y="838200"/>
            <a:ext cx="3429000" cy="5638800"/>
          </a:xfrm>
        </p:spPr>
        <p:txBody>
          <a:bodyPr/>
          <a:lstStyle/>
          <a:p>
            <a:pPr>
              <a:spcAft>
                <a:spcPts val="0"/>
              </a:spcAft>
              <a:defRPr/>
            </a:pPr>
            <a:r>
              <a:rPr lang="en-US" dirty="0"/>
              <a:t>The Fed’s two monetary policy targets are related in an important way:</a:t>
            </a:r>
          </a:p>
          <a:p>
            <a:pPr marL="342900" indent="-342900">
              <a:spcAft>
                <a:spcPts val="0"/>
              </a:spcAft>
              <a:buFont typeface="Arial" panose="020B0604020202020204" pitchFamily="34" charset="0"/>
              <a:buChar char="•"/>
              <a:defRPr/>
            </a:pPr>
            <a:r>
              <a:rPr lang="en-US" dirty="0"/>
              <a:t>Higher interest rates result in a lower quantity of money demanded.</a:t>
            </a:r>
          </a:p>
          <a:p>
            <a:pPr>
              <a:spcAft>
                <a:spcPts val="0"/>
              </a:spcAft>
              <a:defRPr/>
            </a:pPr>
            <a:r>
              <a:rPr lang="en-US" dirty="0"/>
              <a:t>Why? When the interest rate is high, alternatives to holding money begin to look attractive—like U.S. Treasury bills.</a:t>
            </a:r>
          </a:p>
          <a:p>
            <a:pPr marL="342900" indent="-342900">
              <a:spcAft>
                <a:spcPts val="0"/>
              </a:spcAft>
              <a:buFont typeface="Arial" panose="020B0604020202020204" pitchFamily="34" charset="0"/>
              <a:buChar char="•"/>
              <a:defRPr/>
            </a:pPr>
            <a:r>
              <a:rPr lang="en-US" dirty="0"/>
              <a:t>So the </a:t>
            </a:r>
            <a:r>
              <a:rPr lang="en-US" i="1" dirty="0"/>
              <a:t>opportunity cost</a:t>
            </a:r>
            <a:r>
              <a:rPr lang="en-US" dirty="0"/>
              <a:t> of holding money is higher when the interest rate is high.</a:t>
            </a:r>
          </a:p>
        </p:txBody>
      </p:sp>
      <p:sp>
        <p:nvSpPr>
          <p:cNvPr id="4" name="Text Placeholder 3"/>
          <p:cNvSpPr>
            <a:spLocks noGrp="1"/>
          </p:cNvSpPr>
          <p:nvPr>
            <p:ph type="body" sz="quarter" idx="12"/>
          </p:nvPr>
        </p:nvSpPr>
        <p:spPr/>
        <p:txBody>
          <a:bodyPr/>
          <a:lstStyle/>
          <a:p>
            <a:r>
              <a:rPr lang="en-US" dirty="0"/>
              <a:t>The demand for money</a:t>
            </a:r>
          </a:p>
        </p:txBody>
      </p:sp>
      <p:sp>
        <p:nvSpPr>
          <p:cNvPr id="5" name="Text Placeholder 4"/>
          <p:cNvSpPr>
            <a:spLocks noGrp="1"/>
          </p:cNvSpPr>
          <p:nvPr>
            <p:ph type="body" sz="quarter" idx="13"/>
          </p:nvPr>
        </p:nvSpPr>
        <p:spPr/>
        <p:txBody>
          <a:bodyPr/>
          <a:lstStyle/>
          <a:p>
            <a:r>
              <a:rPr lang="en-US" dirty="0"/>
              <a:t>Figure 15.2</a:t>
            </a:r>
          </a:p>
        </p:txBody>
      </p:sp>
      <p:pic>
        <p:nvPicPr>
          <p:cNvPr id="6" name="Picture 12" descr="Fig26-2-4"/>
          <p:cNvPicPr>
            <a:picLocks noChangeAspect="1" noChangeArrowheads="1"/>
          </p:cNvPicPr>
          <p:nvPr/>
        </p:nvPicPr>
        <p:blipFill>
          <a:blip r:embed="rId3"/>
          <a:srcRect/>
          <a:stretch>
            <a:fillRect/>
          </a:stretch>
        </p:blipFill>
        <p:spPr bwMode="auto">
          <a:xfrm>
            <a:off x="3048000" y="1447800"/>
            <a:ext cx="6019800" cy="3996237"/>
          </a:xfrm>
          <a:prstGeom prst="rect">
            <a:avLst/>
          </a:prstGeom>
          <a:noFill/>
          <a:ln w="9525">
            <a:noFill/>
            <a:miter lim="800000"/>
            <a:headEnd/>
            <a:tailEnd/>
          </a:ln>
        </p:spPr>
      </p:pic>
      <p:pic>
        <p:nvPicPr>
          <p:cNvPr id="7" name="Picture 9" descr="Fig26-2-1"/>
          <p:cNvPicPr>
            <a:picLocks noChangeAspect="1" noChangeArrowheads="1"/>
          </p:cNvPicPr>
          <p:nvPr/>
        </p:nvPicPr>
        <p:blipFill>
          <a:blip r:embed="rId4"/>
          <a:srcRect/>
          <a:stretch>
            <a:fillRect/>
          </a:stretch>
        </p:blipFill>
        <p:spPr bwMode="auto">
          <a:xfrm>
            <a:off x="3048000" y="1447800"/>
            <a:ext cx="6019800" cy="3996237"/>
          </a:xfrm>
          <a:prstGeom prst="rect">
            <a:avLst/>
          </a:prstGeom>
          <a:noFill/>
          <a:ln w="9525">
            <a:noFill/>
            <a:miter lim="800000"/>
            <a:headEnd/>
            <a:tailEnd/>
          </a:ln>
        </p:spPr>
      </p:pic>
      <p:pic>
        <p:nvPicPr>
          <p:cNvPr id="8" name="Picture 10" descr="Fig26-2-2"/>
          <p:cNvPicPr>
            <a:picLocks noChangeAspect="1" noChangeArrowheads="1"/>
          </p:cNvPicPr>
          <p:nvPr/>
        </p:nvPicPr>
        <p:blipFill>
          <a:blip r:embed="rId5"/>
          <a:srcRect/>
          <a:stretch>
            <a:fillRect/>
          </a:stretch>
        </p:blipFill>
        <p:spPr bwMode="auto">
          <a:xfrm>
            <a:off x="3048000" y="1447800"/>
            <a:ext cx="6019800" cy="3996237"/>
          </a:xfrm>
          <a:prstGeom prst="rect">
            <a:avLst/>
          </a:prstGeom>
          <a:noFill/>
          <a:ln w="9525">
            <a:noFill/>
            <a:miter lim="800000"/>
            <a:headEnd/>
            <a:tailEnd/>
          </a:ln>
        </p:spPr>
      </p:pic>
      <p:pic>
        <p:nvPicPr>
          <p:cNvPr id="9" name="Picture 11" descr="Fig26-2-3"/>
          <p:cNvPicPr>
            <a:picLocks noChangeAspect="1" noChangeArrowheads="1"/>
          </p:cNvPicPr>
          <p:nvPr/>
        </p:nvPicPr>
        <p:blipFill>
          <a:blip r:embed="rId6"/>
          <a:srcRect/>
          <a:stretch>
            <a:fillRect/>
          </a:stretch>
        </p:blipFill>
        <p:spPr bwMode="auto">
          <a:xfrm>
            <a:off x="3048000" y="1447800"/>
            <a:ext cx="6019800" cy="3996237"/>
          </a:xfrm>
          <a:prstGeom prst="rect">
            <a:avLst/>
          </a:prstGeom>
          <a:noFill/>
          <a:ln w="9525">
            <a:noFill/>
            <a:miter lim="800000"/>
            <a:headEnd/>
            <a:tailEnd/>
          </a:ln>
        </p:spPr>
      </p:pic>
      <p:pic>
        <p:nvPicPr>
          <p:cNvPr id="10" name="Picture 9" descr="Fig26-2-5"/>
          <p:cNvPicPr>
            <a:picLocks noChangeAspect="1" noChangeArrowheads="1"/>
          </p:cNvPicPr>
          <p:nvPr/>
        </p:nvPicPr>
        <p:blipFill>
          <a:blip r:embed="rId7"/>
          <a:srcRect/>
          <a:stretch>
            <a:fillRect/>
          </a:stretch>
        </p:blipFill>
        <p:spPr bwMode="auto">
          <a:xfrm>
            <a:off x="3048000" y="1447800"/>
            <a:ext cx="6019800" cy="3996237"/>
          </a:xfrm>
          <a:prstGeom prst="rect">
            <a:avLst/>
          </a:prstGeom>
          <a:noFill/>
          <a:ln w="9525">
            <a:noFill/>
            <a:miter lim="800000"/>
            <a:headEnd/>
            <a:tailEnd/>
          </a:ln>
        </p:spPr>
      </p:pic>
      <p:pic>
        <p:nvPicPr>
          <p:cNvPr id="11" name="Picture 10" descr="Fig26-2-6"/>
          <p:cNvPicPr>
            <a:picLocks noChangeAspect="1" noChangeArrowheads="1"/>
          </p:cNvPicPr>
          <p:nvPr/>
        </p:nvPicPr>
        <p:blipFill>
          <a:blip r:embed="rId8"/>
          <a:srcRect/>
          <a:stretch>
            <a:fillRect/>
          </a:stretch>
        </p:blipFill>
        <p:spPr bwMode="auto">
          <a:xfrm>
            <a:off x="3048000" y="1447800"/>
            <a:ext cx="6019800" cy="3996237"/>
          </a:xfrm>
          <a:prstGeom prst="rect">
            <a:avLst/>
          </a:prstGeom>
          <a:noFill/>
          <a:ln w="9525">
            <a:noFill/>
            <a:miter lim="800000"/>
            <a:headEnd/>
            <a:tailEnd/>
          </a:ln>
        </p:spPr>
      </p:pic>
    </p:spTree>
    <p:extLst>
      <p:ext uri="{BB962C8B-B14F-4D97-AF65-F5344CB8AC3E}">
        <p14:creationId xmlns:p14="http://schemas.microsoft.com/office/powerpoint/2010/main" val="33149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0"/>
                                        <p:tgtEl>
                                          <p:spTgt spid="9"/>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0"/>
                                        <p:tgtEl>
                                          <p:spTgt spid="10"/>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left)">
                                      <p:cBhvr>
                                        <p:cTn id="40" dur="500"/>
                                        <p:tgtEl>
                                          <p:spTgt spid="3">
                                            <p:txEl>
                                              <p:pRg st="2" end="2"/>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left)">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money demand curve</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What could cause the money demand curve to shift?</a:t>
            </a:r>
          </a:p>
          <a:p>
            <a:pPr marL="342900" indent="-342900">
              <a:spcBef>
                <a:spcPts val="0"/>
              </a:spcBef>
              <a:spcAft>
                <a:spcPts val="1200"/>
              </a:spcAft>
              <a:buFont typeface="Arial" panose="020B0604020202020204" pitchFamily="34" charset="0"/>
              <a:buChar char="•"/>
              <a:defRPr/>
            </a:pPr>
            <a:r>
              <a:rPr lang="en-US" dirty="0"/>
              <a:t>A change in the </a:t>
            </a:r>
            <a:r>
              <a:rPr lang="en-US" i="1" dirty="0"/>
              <a:t>need</a:t>
            </a:r>
            <a:br>
              <a:rPr lang="en-US" i="1" dirty="0"/>
            </a:br>
            <a:r>
              <a:rPr lang="en-US" dirty="0"/>
              <a:t>to hold money, to</a:t>
            </a:r>
            <a:br>
              <a:rPr lang="en-US" dirty="0"/>
            </a:br>
            <a:r>
              <a:rPr lang="en-US" dirty="0"/>
              <a:t>engage in transactions.</a:t>
            </a:r>
          </a:p>
          <a:p>
            <a:pPr>
              <a:spcBef>
                <a:spcPts val="0"/>
              </a:spcBef>
              <a:spcAft>
                <a:spcPts val="1200"/>
              </a:spcAft>
              <a:defRPr/>
            </a:pPr>
            <a:r>
              <a:rPr lang="en-US" dirty="0"/>
              <a:t>For example, if more transactions are taking place (higher real GDP) or more money is needed for each transaction (higher price level), the demand for money will be higher.</a:t>
            </a:r>
          </a:p>
          <a:p>
            <a:pPr>
              <a:spcBef>
                <a:spcPts val="0"/>
              </a:spcBef>
              <a:spcAft>
                <a:spcPts val="1200"/>
              </a:spcAft>
              <a:defRPr/>
            </a:pPr>
            <a:r>
              <a:rPr lang="en-US" dirty="0"/>
              <a:t>Decreases in real GDP or the price level decrease money demand.</a:t>
            </a:r>
          </a:p>
          <a:p>
            <a:pPr>
              <a:spcBef>
                <a:spcPts val="0"/>
              </a:spcBef>
              <a:spcAft>
                <a:spcPts val="1200"/>
              </a:spcAft>
              <a:defRPr/>
            </a:pPr>
            <a:endParaRPr lang="en-US" dirty="0"/>
          </a:p>
          <a:p>
            <a:endParaRPr lang="en-US" dirty="0"/>
          </a:p>
        </p:txBody>
      </p:sp>
      <p:sp>
        <p:nvSpPr>
          <p:cNvPr id="4" name="Text Placeholder 3"/>
          <p:cNvSpPr>
            <a:spLocks noGrp="1"/>
          </p:cNvSpPr>
          <p:nvPr>
            <p:ph type="body" sz="quarter" idx="12"/>
          </p:nvPr>
        </p:nvSpPr>
        <p:spPr/>
        <p:txBody>
          <a:bodyPr/>
          <a:lstStyle/>
          <a:p>
            <a:r>
              <a:rPr lang="en-US" dirty="0"/>
              <a:t>Shifts in the money demand curve</a:t>
            </a:r>
          </a:p>
        </p:txBody>
      </p:sp>
      <p:sp>
        <p:nvSpPr>
          <p:cNvPr id="5" name="Text Placeholder 4"/>
          <p:cNvSpPr>
            <a:spLocks noGrp="1"/>
          </p:cNvSpPr>
          <p:nvPr>
            <p:ph type="body" sz="quarter" idx="13"/>
          </p:nvPr>
        </p:nvSpPr>
        <p:spPr/>
        <p:txBody>
          <a:bodyPr/>
          <a:lstStyle/>
          <a:p>
            <a:r>
              <a:rPr lang="en-US" dirty="0"/>
              <a:t>Figure 15.3</a:t>
            </a:r>
          </a:p>
        </p:txBody>
      </p:sp>
      <p:pic>
        <p:nvPicPr>
          <p:cNvPr id="6" name="Picture 5" descr="Fig26-3-4.gif"/>
          <p:cNvPicPr>
            <a:picLocks noChangeAspect="1"/>
          </p:cNvPicPr>
          <p:nvPr/>
        </p:nvPicPr>
        <p:blipFill>
          <a:blip r:embed="rId3"/>
          <a:srcRect/>
          <a:stretch>
            <a:fillRect/>
          </a:stretch>
        </p:blipFill>
        <p:spPr bwMode="auto">
          <a:xfrm>
            <a:off x="3465512" y="1909235"/>
            <a:ext cx="5602288" cy="3577165"/>
          </a:xfrm>
          <a:prstGeom prst="rect">
            <a:avLst/>
          </a:prstGeom>
          <a:noFill/>
          <a:ln w="9525">
            <a:noFill/>
            <a:miter lim="800000"/>
            <a:headEnd/>
            <a:tailEnd/>
          </a:ln>
        </p:spPr>
      </p:pic>
      <p:pic>
        <p:nvPicPr>
          <p:cNvPr id="7" name="Picture 6" descr="Fig26-3-6.gif"/>
          <p:cNvPicPr>
            <a:picLocks noChangeAspect="1"/>
          </p:cNvPicPr>
          <p:nvPr/>
        </p:nvPicPr>
        <p:blipFill>
          <a:blip r:embed="rId4"/>
          <a:srcRect/>
          <a:stretch>
            <a:fillRect/>
          </a:stretch>
        </p:blipFill>
        <p:spPr bwMode="auto">
          <a:xfrm>
            <a:off x="3465512" y="1909235"/>
            <a:ext cx="5602288" cy="3577165"/>
          </a:xfrm>
          <a:prstGeom prst="rect">
            <a:avLst/>
          </a:prstGeom>
          <a:noFill/>
          <a:ln w="9525">
            <a:noFill/>
            <a:miter lim="800000"/>
            <a:headEnd/>
            <a:tailEnd/>
          </a:ln>
        </p:spPr>
      </p:pic>
      <p:pic>
        <p:nvPicPr>
          <p:cNvPr id="8" name="Picture 13" descr="Fig26-3-1"/>
          <p:cNvPicPr>
            <a:picLocks noChangeAspect="1" noChangeArrowheads="1"/>
          </p:cNvPicPr>
          <p:nvPr/>
        </p:nvPicPr>
        <p:blipFill>
          <a:blip r:embed="rId5"/>
          <a:srcRect/>
          <a:stretch>
            <a:fillRect/>
          </a:stretch>
        </p:blipFill>
        <p:spPr bwMode="auto">
          <a:xfrm>
            <a:off x="3465512" y="1909235"/>
            <a:ext cx="5602288" cy="3577165"/>
          </a:xfrm>
          <a:prstGeom prst="rect">
            <a:avLst/>
          </a:prstGeom>
          <a:noFill/>
          <a:ln w="9525">
            <a:noFill/>
            <a:miter lim="800000"/>
            <a:headEnd/>
            <a:tailEnd/>
          </a:ln>
        </p:spPr>
      </p:pic>
      <p:pic>
        <p:nvPicPr>
          <p:cNvPr id="9" name="Picture 14" descr="Fig26-3-2"/>
          <p:cNvPicPr>
            <a:picLocks noChangeAspect="1" noChangeArrowheads="1"/>
          </p:cNvPicPr>
          <p:nvPr/>
        </p:nvPicPr>
        <p:blipFill>
          <a:blip r:embed="rId6"/>
          <a:srcRect/>
          <a:stretch>
            <a:fillRect/>
          </a:stretch>
        </p:blipFill>
        <p:spPr bwMode="auto">
          <a:xfrm>
            <a:off x="3465512" y="1909235"/>
            <a:ext cx="5602288" cy="3577165"/>
          </a:xfrm>
          <a:prstGeom prst="rect">
            <a:avLst/>
          </a:prstGeom>
          <a:noFill/>
          <a:ln w="9525">
            <a:noFill/>
            <a:miter lim="800000"/>
            <a:headEnd/>
            <a:tailEnd/>
          </a:ln>
        </p:spPr>
      </p:pic>
      <p:pic>
        <p:nvPicPr>
          <p:cNvPr id="10" name="Picture 9" descr="Fig26-3-3.gif"/>
          <p:cNvPicPr>
            <a:picLocks noChangeAspect="1"/>
          </p:cNvPicPr>
          <p:nvPr/>
        </p:nvPicPr>
        <p:blipFill>
          <a:blip r:embed="rId7"/>
          <a:srcRect/>
          <a:stretch>
            <a:fillRect/>
          </a:stretch>
        </p:blipFill>
        <p:spPr bwMode="auto">
          <a:xfrm>
            <a:off x="3465512" y="1909235"/>
            <a:ext cx="5602288" cy="3577165"/>
          </a:xfrm>
          <a:prstGeom prst="rect">
            <a:avLst/>
          </a:prstGeom>
          <a:noFill/>
          <a:ln w="9525">
            <a:noFill/>
            <a:miter lim="800000"/>
            <a:headEnd/>
            <a:tailEnd/>
          </a:ln>
        </p:spPr>
      </p:pic>
      <p:pic>
        <p:nvPicPr>
          <p:cNvPr id="11" name="Picture 10" descr="Fig26-3-5.gif"/>
          <p:cNvPicPr>
            <a:picLocks noChangeAspect="1"/>
          </p:cNvPicPr>
          <p:nvPr/>
        </p:nvPicPr>
        <p:blipFill>
          <a:blip r:embed="rId8"/>
          <a:srcRect/>
          <a:stretch>
            <a:fillRect/>
          </a:stretch>
        </p:blipFill>
        <p:spPr bwMode="auto">
          <a:xfrm>
            <a:off x="3465512" y="1909235"/>
            <a:ext cx="5602288" cy="3577165"/>
          </a:xfrm>
          <a:prstGeom prst="rect">
            <a:avLst/>
          </a:prstGeom>
          <a:noFill/>
          <a:ln w="9525">
            <a:noFill/>
            <a:miter lim="800000"/>
            <a:headEnd/>
            <a:tailEnd/>
          </a:ln>
        </p:spPr>
      </p:pic>
    </p:spTree>
    <p:extLst>
      <p:ext uri="{BB962C8B-B14F-4D97-AF65-F5344CB8AC3E}">
        <p14:creationId xmlns:p14="http://schemas.microsoft.com/office/powerpoint/2010/main" val="30448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500"/>
                                        <p:tgtEl>
                                          <p:spTgt spid="3">
                                            <p:txEl>
                                              <p:pRg st="3" end="3"/>
                                            </p:txEl>
                                          </p:spTgt>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1000"/>
                                        <p:tgtEl>
                                          <p:spTgt spid="11"/>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Fed manage the money supply?</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We saw in the previous chapter that the Fed alters the money supply by buying and selling U.S. Treasury securities.</a:t>
            </a:r>
          </a:p>
          <a:p>
            <a:pPr marL="342900" indent="-342900">
              <a:spcBef>
                <a:spcPts val="0"/>
              </a:spcBef>
              <a:spcAft>
                <a:spcPts val="1200"/>
              </a:spcAft>
              <a:buFont typeface="Arial" panose="020B0604020202020204" pitchFamily="34" charset="0"/>
              <a:buChar char="•"/>
              <a:defRPr/>
            </a:pPr>
            <a:r>
              <a:rPr lang="en-US" dirty="0"/>
              <a:t>To increase the money supply, the Fed </a:t>
            </a:r>
            <a:r>
              <a:rPr lang="en-US" i="1" dirty="0"/>
              <a:t>buys</a:t>
            </a:r>
            <a:r>
              <a:rPr lang="en-US" dirty="0"/>
              <a:t> those securities; the sellers deposit the sale proceeds in a checking account, and the money gets loaned out—increasing the money supply.</a:t>
            </a:r>
          </a:p>
          <a:p>
            <a:pPr marL="342900" indent="-342900">
              <a:spcBef>
                <a:spcPts val="0"/>
              </a:spcBef>
              <a:spcAft>
                <a:spcPts val="1200"/>
              </a:spcAft>
              <a:buFont typeface="Arial" panose="020B0604020202020204" pitchFamily="34" charset="0"/>
              <a:buChar char="•"/>
              <a:defRPr/>
            </a:pPr>
            <a:r>
              <a:rPr lang="en-US" dirty="0"/>
              <a:t>Decreasing the money supply would require </a:t>
            </a:r>
            <a:r>
              <a:rPr lang="en-US" i="1" dirty="0"/>
              <a:t>selling</a:t>
            </a:r>
            <a:r>
              <a:rPr lang="en-US" dirty="0"/>
              <a:t> securities.</a:t>
            </a:r>
          </a:p>
        </p:txBody>
      </p:sp>
    </p:spTree>
    <p:extLst>
      <p:ext uri="{BB962C8B-B14F-4D97-AF65-F5344CB8AC3E}">
        <p14:creationId xmlns:p14="http://schemas.microsoft.com/office/powerpoint/2010/main" val="38330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in the money market</a:t>
            </a:r>
          </a:p>
        </p:txBody>
      </p:sp>
      <p:sp>
        <p:nvSpPr>
          <p:cNvPr id="3" name="Text Placeholder 2"/>
          <p:cNvSpPr>
            <a:spLocks noGrp="1"/>
          </p:cNvSpPr>
          <p:nvPr>
            <p:ph type="body" sz="quarter" idx="11"/>
          </p:nvPr>
        </p:nvSpPr>
        <p:spPr>
          <a:xfrm>
            <a:off x="152400" y="838200"/>
            <a:ext cx="4267200" cy="5638800"/>
          </a:xfrm>
        </p:spPr>
        <p:txBody>
          <a:bodyPr/>
          <a:lstStyle/>
          <a:p>
            <a:pPr>
              <a:spcAft>
                <a:spcPts val="0"/>
              </a:spcAft>
              <a:defRPr/>
            </a:pPr>
            <a:r>
              <a:rPr lang="en-US" dirty="0"/>
              <a:t>For simplicity, we assume the Fed can completely control the money supply.</a:t>
            </a:r>
          </a:p>
          <a:p>
            <a:pPr marL="342900" indent="-342900">
              <a:spcAft>
                <a:spcPts val="0"/>
              </a:spcAft>
              <a:buFont typeface="Arial" panose="020B0604020202020204" pitchFamily="34" charset="0"/>
              <a:buChar char="•"/>
              <a:defRPr/>
            </a:pPr>
            <a:r>
              <a:rPr lang="en-US" dirty="0"/>
              <a:t>Then the money supply</a:t>
            </a:r>
            <a:br>
              <a:rPr lang="en-US" dirty="0"/>
            </a:br>
            <a:r>
              <a:rPr lang="en-US" dirty="0"/>
              <a:t>curve is a vertical</a:t>
            </a:r>
            <a:br>
              <a:rPr lang="en-US" dirty="0"/>
            </a:br>
            <a:r>
              <a:rPr lang="en-US" dirty="0"/>
              <a:t>line—it does not</a:t>
            </a:r>
            <a:br>
              <a:rPr lang="en-US" dirty="0"/>
            </a:br>
            <a:r>
              <a:rPr lang="en-US" dirty="0"/>
              <a:t>depend on the interest rate.</a:t>
            </a:r>
          </a:p>
          <a:p>
            <a:pPr>
              <a:spcAft>
                <a:spcPts val="0"/>
              </a:spcAft>
              <a:defRPr/>
            </a:pPr>
            <a:r>
              <a:rPr lang="en-US" dirty="0"/>
              <a:t>Equilibrium occurs in the money market where the two curves cross.</a:t>
            </a:r>
          </a:p>
          <a:p>
            <a:pPr>
              <a:spcBef>
                <a:spcPts val="0"/>
              </a:spcBef>
              <a:spcAft>
                <a:spcPts val="1200"/>
              </a:spcAft>
              <a:defRPr/>
            </a:pPr>
            <a:r>
              <a:rPr lang="en-US" i="1" dirty="0"/>
              <a:t>When the Fed increases the money supply, the short-term interest rate must fall until it reaches a level at which households and firms are willing to hold the additional money.</a:t>
            </a:r>
          </a:p>
        </p:txBody>
      </p:sp>
      <p:sp>
        <p:nvSpPr>
          <p:cNvPr id="4" name="Text Placeholder 3"/>
          <p:cNvSpPr>
            <a:spLocks noGrp="1"/>
          </p:cNvSpPr>
          <p:nvPr>
            <p:ph type="body" sz="quarter" idx="12"/>
          </p:nvPr>
        </p:nvSpPr>
        <p:spPr>
          <a:xfrm>
            <a:off x="6248400" y="5257800"/>
            <a:ext cx="2743200" cy="449263"/>
          </a:xfrm>
        </p:spPr>
        <p:txBody>
          <a:bodyPr/>
          <a:lstStyle/>
          <a:p>
            <a:r>
              <a:rPr lang="en-US" dirty="0"/>
              <a:t>The effect on the interest rate when the Fed increases the money supply</a:t>
            </a:r>
          </a:p>
        </p:txBody>
      </p:sp>
      <p:sp>
        <p:nvSpPr>
          <p:cNvPr id="5" name="Text Placeholder 4"/>
          <p:cNvSpPr>
            <a:spLocks noGrp="1"/>
          </p:cNvSpPr>
          <p:nvPr>
            <p:ph type="body" sz="quarter" idx="13"/>
          </p:nvPr>
        </p:nvSpPr>
        <p:spPr>
          <a:xfrm>
            <a:off x="4914900" y="5257800"/>
            <a:ext cx="1352550" cy="381000"/>
          </a:xfrm>
        </p:spPr>
        <p:txBody>
          <a:bodyPr/>
          <a:lstStyle/>
          <a:p>
            <a:r>
              <a:rPr lang="en-US" dirty="0"/>
              <a:t>Figure 15.4</a:t>
            </a:r>
          </a:p>
        </p:txBody>
      </p:sp>
      <p:pic>
        <p:nvPicPr>
          <p:cNvPr id="6" name="Picture 20" descr="Fig26-4-6"/>
          <p:cNvPicPr>
            <a:picLocks noChangeAspect="1" noChangeArrowheads="1"/>
          </p:cNvPicPr>
          <p:nvPr/>
        </p:nvPicPr>
        <p:blipFill>
          <a:blip r:embed="rId3"/>
          <a:srcRect/>
          <a:stretch>
            <a:fillRect/>
          </a:stretch>
        </p:blipFill>
        <p:spPr bwMode="auto">
          <a:xfrm>
            <a:off x="3468688" y="749300"/>
            <a:ext cx="5543550" cy="4291013"/>
          </a:xfrm>
          <a:prstGeom prst="rect">
            <a:avLst/>
          </a:prstGeom>
          <a:noFill/>
          <a:ln w="9525">
            <a:noFill/>
            <a:miter lim="800000"/>
            <a:headEnd/>
            <a:tailEnd/>
          </a:ln>
        </p:spPr>
      </p:pic>
      <p:pic>
        <p:nvPicPr>
          <p:cNvPr id="7" name="Picture 15" descr="Fig26-4-1"/>
          <p:cNvPicPr>
            <a:picLocks noChangeAspect="1" noChangeArrowheads="1"/>
          </p:cNvPicPr>
          <p:nvPr/>
        </p:nvPicPr>
        <p:blipFill>
          <a:blip r:embed="rId4"/>
          <a:srcRect/>
          <a:stretch>
            <a:fillRect/>
          </a:stretch>
        </p:blipFill>
        <p:spPr bwMode="auto">
          <a:xfrm>
            <a:off x="3468688" y="749300"/>
            <a:ext cx="5543550" cy="4291013"/>
          </a:xfrm>
          <a:prstGeom prst="rect">
            <a:avLst/>
          </a:prstGeom>
          <a:noFill/>
          <a:ln w="9525">
            <a:noFill/>
            <a:miter lim="800000"/>
            <a:headEnd/>
            <a:tailEnd/>
          </a:ln>
        </p:spPr>
      </p:pic>
      <p:pic>
        <p:nvPicPr>
          <p:cNvPr id="8" name="Picture 16" descr="Fig26-4-2"/>
          <p:cNvPicPr>
            <a:picLocks noChangeAspect="1" noChangeArrowheads="1"/>
          </p:cNvPicPr>
          <p:nvPr/>
        </p:nvPicPr>
        <p:blipFill>
          <a:blip r:embed="rId5"/>
          <a:srcRect/>
          <a:stretch>
            <a:fillRect/>
          </a:stretch>
        </p:blipFill>
        <p:spPr bwMode="auto">
          <a:xfrm>
            <a:off x="3468688" y="749300"/>
            <a:ext cx="5543550" cy="4291013"/>
          </a:xfrm>
          <a:prstGeom prst="rect">
            <a:avLst/>
          </a:prstGeom>
          <a:noFill/>
          <a:ln w="9525">
            <a:noFill/>
            <a:miter lim="800000"/>
            <a:headEnd/>
            <a:tailEnd/>
          </a:ln>
        </p:spPr>
      </p:pic>
      <p:pic>
        <p:nvPicPr>
          <p:cNvPr id="9" name="Picture 17" descr="Fig26-4-3"/>
          <p:cNvPicPr>
            <a:picLocks noChangeAspect="1" noChangeArrowheads="1"/>
          </p:cNvPicPr>
          <p:nvPr/>
        </p:nvPicPr>
        <p:blipFill>
          <a:blip r:embed="rId6"/>
          <a:srcRect/>
          <a:stretch>
            <a:fillRect/>
          </a:stretch>
        </p:blipFill>
        <p:spPr bwMode="auto">
          <a:xfrm>
            <a:off x="3468688" y="749300"/>
            <a:ext cx="5543550" cy="4291013"/>
          </a:xfrm>
          <a:prstGeom prst="rect">
            <a:avLst/>
          </a:prstGeom>
          <a:noFill/>
          <a:ln w="9525">
            <a:noFill/>
            <a:miter lim="800000"/>
            <a:headEnd/>
            <a:tailEnd/>
          </a:ln>
        </p:spPr>
      </p:pic>
      <p:pic>
        <p:nvPicPr>
          <p:cNvPr id="10" name="Picture 18" descr="Fig26-4-4"/>
          <p:cNvPicPr>
            <a:picLocks noChangeAspect="1" noChangeArrowheads="1"/>
          </p:cNvPicPr>
          <p:nvPr/>
        </p:nvPicPr>
        <p:blipFill>
          <a:blip r:embed="rId7"/>
          <a:srcRect/>
          <a:stretch>
            <a:fillRect/>
          </a:stretch>
        </p:blipFill>
        <p:spPr bwMode="auto">
          <a:xfrm>
            <a:off x="3468688" y="749300"/>
            <a:ext cx="5543550" cy="4291013"/>
          </a:xfrm>
          <a:prstGeom prst="rect">
            <a:avLst/>
          </a:prstGeom>
          <a:noFill/>
          <a:ln w="9525">
            <a:noFill/>
            <a:miter lim="800000"/>
            <a:headEnd/>
            <a:tailEnd/>
          </a:ln>
        </p:spPr>
      </p:pic>
      <p:pic>
        <p:nvPicPr>
          <p:cNvPr id="11" name="Picture 19" descr="Fig26-4-5"/>
          <p:cNvPicPr>
            <a:picLocks noChangeAspect="1" noChangeArrowheads="1"/>
          </p:cNvPicPr>
          <p:nvPr/>
        </p:nvPicPr>
        <p:blipFill>
          <a:blip r:embed="rId8"/>
          <a:srcRect/>
          <a:stretch>
            <a:fillRect/>
          </a:stretch>
        </p:blipFill>
        <p:spPr bwMode="auto">
          <a:xfrm>
            <a:off x="3468688" y="749300"/>
            <a:ext cx="5543550" cy="4291013"/>
          </a:xfrm>
          <a:prstGeom prst="rect">
            <a:avLst/>
          </a:prstGeom>
          <a:noFill/>
          <a:ln w="9525">
            <a:noFill/>
            <a:miter lim="800000"/>
            <a:headEnd/>
            <a:tailEnd/>
          </a:ln>
        </p:spPr>
      </p:pic>
    </p:spTree>
    <p:extLst>
      <p:ext uri="{BB962C8B-B14F-4D97-AF65-F5344CB8AC3E}">
        <p14:creationId xmlns:p14="http://schemas.microsoft.com/office/powerpoint/2010/main" val="346944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1000"/>
                                        <p:tgtEl>
                                          <p:spTgt spid="1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1000"/>
                                        <p:tgtEl>
                                          <p:spTgt spid="6"/>
                                        </p:tgtEl>
                                      </p:cBhvr>
                                    </p:animEffect>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in the money market</a:t>
            </a:r>
          </a:p>
        </p:txBody>
      </p:sp>
      <p:sp>
        <p:nvSpPr>
          <p:cNvPr id="3" name="Text Placeholder 2"/>
          <p:cNvSpPr>
            <a:spLocks noGrp="1"/>
          </p:cNvSpPr>
          <p:nvPr>
            <p:ph type="body" sz="quarter" idx="11"/>
          </p:nvPr>
        </p:nvSpPr>
        <p:spPr>
          <a:xfrm>
            <a:off x="152400" y="838200"/>
            <a:ext cx="3810000" cy="5638800"/>
          </a:xfrm>
        </p:spPr>
        <p:txBody>
          <a:bodyPr/>
          <a:lstStyle/>
          <a:p>
            <a:pPr>
              <a:spcBef>
                <a:spcPts val="0"/>
              </a:spcBef>
              <a:spcAft>
                <a:spcPts val="1200"/>
              </a:spcAft>
              <a:defRPr/>
            </a:pPr>
            <a:r>
              <a:rPr lang="en-US" dirty="0"/>
              <a:t>Alternatively, the Fed may decide to lower the money supply, by selling Treasury securities.</a:t>
            </a:r>
          </a:p>
          <a:p>
            <a:pPr marL="342900" indent="-342900">
              <a:spcBef>
                <a:spcPts val="0"/>
              </a:spcBef>
              <a:spcAft>
                <a:spcPts val="1200"/>
              </a:spcAft>
              <a:buFont typeface="Arial" panose="020B0604020202020204" pitchFamily="34" charset="0"/>
              <a:buChar char="•"/>
              <a:defRPr/>
            </a:pPr>
            <a:r>
              <a:rPr lang="en-US" dirty="0"/>
              <a:t>Now firms and households (who bought the securities with money) hold less money than they want, relative to other financial assets.</a:t>
            </a:r>
          </a:p>
          <a:p>
            <a:pPr marL="342900" indent="-342900">
              <a:spcBef>
                <a:spcPts val="0"/>
              </a:spcBef>
              <a:spcAft>
                <a:spcPts val="1200"/>
              </a:spcAft>
              <a:buFont typeface="Arial" panose="020B0604020202020204" pitchFamily="34" charset="0"/>
              <a:buChar char="•"/>
              <a:defRPr/>
            </a:pPr>
            <a:r>
              <a:rPr lang="en-US" dirty="0"/>
              <a:t>In order to retain depositors, banks are forced to offer a higher interest rate on interest-bearing accounts.</a:t>
            </a:r>
          </a:p>
          <a:p>
            <a:pPr>
              <a:spcBef>
                <a:spcPts val="0"/>
              </a:spcBef>
              <a:spcAft>
                <a:spcPts val="1200"/>
              </a:spcAft>
              <a:defRPr/>
            </a:pPr>
            <a:endParaRPr lang="en-US" dirty="0"/>
          </a:p>
        </p:txBody>
      </p:sp>
      <p:sp>
        <p:nvSpPr>
          <p:cNvPr id="4" name="Text Placeholder 3"/>
          <p:cNvSpPr>
            <a:spLocks noGrp="1"/>
          </p:cNvSpPr>
          <p:nvPr>
            <p:ph type="body" sz="quarter" idx="12"/>
          </p:nvPr>
        </p:nvSpPr>
        <p:spPr>
          <a:xfrm>
            <a:off x="6248400" y="5257800"/>
            <a:ext cx="2895600" cy="449263"/>
          </a:xfrm>
        </p:spPr>
        <p:txBody>
          <a:bodyPr/>
          <a:lstStyle/>
          <a:p>
            <a:r>
              <a:rPr lang="en-US" dirty="0"/>
              <a:t>The effect on the interest</a:t>
            </a:r>
            <a:br>
              <a:rPr lang="en-US" dirty="0"/>
            </a:br>
            <a:r>
              <a:rPr lang="en-US" dirty="0"/>
              <a:t>rate when the Fed</a:t>
            </a:r>
            <a:br>
              <a:rPr lang="en-US" dirty="0"/>
            </a:br>
            <a:r>
              <a:rPr lang="en-US" dirty="0"/>
              <a:t>decreases the money supply</a:t>
            </a:r>
          </a:p>
        </p:txBody>
      </p:sp>
      <p:sp>
        <p:nvSpPr>
          <p:cNvPr id="5" name="Text Placeholder 4"/>
          <p:cNvSpPr>
            <a:spLocks noGrp="1"/>
          </p:cNvSpPr>
          <p:nvPr>
            <p:ph type="body" sz="quarter" idx="13"/>
          </p:nvPr>
        </p:nvSpPr>
        <p:spPr>
          <a:xfrm>
            <a:off x="4914900" y="5257800"/>
            <a:ext cx="1352550" cy="381000"/>
          </a:xfrm>
        </p:spPr>
        <p:txBody>
          <a:bodyPr/>
          <a:lstStyle/>
          <a:p>
            <a:r>
              <a:rPr lang="en-US" dirty="0"/>
              <a:t>Figure 15.5</a:t>
            </a:r>
          </a:p>
        </p:txBody>
      </p:sp>
      <p:pic>
        <p:nvPicPr>
          <p:cNvPr id="12" name="Picture 18" descr="Fig26-5-6"/>
          <p:cNvPicPr>
            <a:picLocks noChangeAspect="1" noChangeArrowheads="1"/>
          </p:cNvPicPr>
          <p:nvPr/>
        </p:nvPicPr>
        <p:blipFill>
          <a:blip r:embed="rId3"/>
          <a:srcRect/>
          <a:stretch>
            <a:fillRect/>
          </a:stretch>
        </p:blipFill>
        <p:spPr bwMode="auto">
          <a:xfrm>
            <a:off x="3546475" y="685800"/>
            <a:ext cx="5216525" cy="4288754"/>
          </a:xfrm>
          <a:prstGeom prst="rect">
            <a:avLst/>
          </a:prstGeom>
          <a:noFill/>
          <a:ln w="9525">
            <a:noFill/>
            <a:miter lim="800000"/>
            <a:headEnd/>
            <a:tailEnd/>
          </a:ln>
        </p:spPr>
      </p:pic>
      <p:pic>
        <p:nvPicPr>
          <p:cNvPr id="13" name="Picture 13" descr="Fig26-5-1"/>
          <p:cNvPicPr>
            <a:picLocks noChangeAspect="1" noChangeArrowheads="1"/>
          </p:cNvPicPr>
          <p:nvPr/>
        </p:nvPicPr>
        <p:blipFill>
          <a:blip r:embed="rId4"/>
          <a:srcRect/>
          <a:stretch>
            <a:fillRect/>
          </a:stretch>
        </p:blipFill>
        <p:spPr bwMode="auto">
          <a:xfrm>
            <a:off x="3546475" y="685800"/>
            <a:ext cx="5216525" cy="4288754"/>
          </a:xfrm>
          <a:prstGeom prst="rect">
            <a:avLst/>
          </a:prstGeom>
          <a:noFill/>
          <a:ln w="9525">
            <a:noFill/>
            <a:miter lim="800000"/>
            <a:headEnd/>
            <a:tailEnd/>
          </a:ln>
        </p:spPr>
      </p:pic>
      <p:pic>
        <p:nvPicPr>
          <p:cNvPr id="14" name="Picture 14" descr="Fig26-5-2"/>
          <p:cNvPicPr>
            <a:picLocks noChangeAspect="1" noChangeArrowheads="1"/>
          </p:cNvPicPr>
          <p:nvPr/>
        </p:nvPicPr>
        <p:blipFill>
          <a:blip r:embed="rId5"/>
          <a:srcRect/>
          <a:stretch>
            <a:fillRect/>
          </a:stretch>
        </p:blipFill>
        <p:spPr bwMode="auto">
          <a:xfrm>
            <a:off x="3546475" y="685800"/>
            <a:ext cx="5216525" cy="4288754"/>
          </a:xfrm>
          <a:prstGeom prst="rect">
            <a:avLst/>
          </a:prstGeom>
          <a:noFill/>
          <a:ln w="9525">
            <a:noFill/>
            <a:miter lim="800000"/>
            <a:headEnd/>
            <a:tailEnd/>
          </a:ln>
        </p:spPr>
      </p:pic>
      <p:pic>
        <p:nvPicPr>
          <p:cNvPr id="15" name="Picture 15" descr="Fig26-5-3"/>
          <p:cNvPicPr>
            <a:picLocks noChangeAspect="1" noChangeArrowheads="1"/>
          </p:cNvPicPr>
          <p:nvPr/>
        </p:nvPicPr>
        <p:blipFill>
          <a:blip r:embed="rId6"/>
          <a:srcRect/>
          <a:stretch>
            <a:fillRect/>
          </a:stretch>
        </p:blipFill>
        <p:spPr bwMode="auto">
          <a:xfrm>
            <a:off x="3546475" y="685800"/>
            <a:ext cx="5216525" cy="4288754"/>
          </a:xfrm>
          <a:prstGeom prst="rect">
            <a:avLst/>
          </a:prstGeom>
          <a:noFill/>
          <a:ln w="9525">
            <a:noFill/>
            <a:miter lim="800000"/>
            <a:headEnd/>
            <a:tailEnd/>
          </a:ln>
        </p:spPr>
      </p:pic>
      <p:pic>
        <p:nvPicPr>
          <p:cNvPr id="16" name="Picture 16" descr="Fig26-5-4"/>
          <p:cNvPicPr>
            <a:picLocks noChangeAspect="1" noChangeArrowheads="1"/>
          </p:cNvPicPr>
          <p:nvPr/>
        </p:nvPicPr>
        <p:blipFill>
          <a:blip r:embed="rId7"/>
          <a:srcRect/>
          <a:stretch>
            <a:fillRect/>
          </a:stretch>
        </p:blipFill>
        <p:spPr bwMode="auto">
          <a:xfrm>
            <a:off x="3546475" y="685800"/>
            <a:ext cx="5216525" cy="4288754"/>
          </a:xfrm>
          <a:prstGeom prst="rect">
            <a:avLst/>
          </a:prstGeom>
          <a:noFill/>
          <a:ln w="9525">
            <a:noFill/>
            <a:miter lim="800000"/>
            <a:headEnd/>
            <a:tailEnd/>
          </a:ln>
        </p:spPr>
      </p:pic>
      <p:pic>
        <p:nvPicPr>
          <p:cNvPr id="17" name="Picture 17" descr="Fig26-5-5"/>
          <p:cNvPicPr>
            <a:picLocks noChangeAspect="1" noChangeArrowheads="1"/>
          </p:cNvPicPr>
          <p:nvPr/>
        </p:nvPicPr>
        <p:blipFill>
          <a:blip r:embed="rId8"/>
          <a:srcRect/>
          <a:stretch>
            <a:fillRect/>
          </a:stretch>
        </p:blipFill>
        <p:spPr bwMode="auto">
          <a:xfrm>
            <a:off x="3546475" y="685800"/>
            <a:ext cx="5216525" cy="4288754"/>
          </a:xfrm>
          <a:prstGeom prst="rect">
            <a:avLst/>
          </a:prstGeom>
          <a:noFill/>
          <a:ln w="9525">
            <a:noFill/>
            <a:miter lim="800000"/>
            <a:headEnd/>
            <a:tailEnd/>
          </a:ln>
        </p:spPr>
      </p:pic>
    </p:spTree>
    <p:extLst>
      <p:ext uri="{BB962C8B-B14F-4D97-AF65-F5344CB8AC3E}">
        <p14:creationId xmlns:p14="http://schemas.microsoft.com/office/powerpoint/2010/main" val="713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10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1000"/>
                                        <p:tgtEl>
                                          <p:spTgt spid="1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1000"/>
                                        <p:tgtEl>
                                          <p:spTgt spid="16"/>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1000"/>
                                        <p:tgtEl>
                                          <p:spTgt spid="12"/>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tale of two interest rates</a:t>
            </a:r>
          </a:p>
        </p:txBody>
      </p:sp>
      <p:sp>
        <p:nvSpPr>
          <p:cNvPr id="3" name="Text Placeholder 2"/>
          <p:cNvSpPr>
            <a:spLocks noGrp="1"/>
          </p:cNvSpPr>
          <p:nvPr>
            <p:ph type="body" sz="quarter" idx="11"/>
          </p:nvPr>
        </p:nvSpPr>
        <p:spPr/>
        <p:txBody>
          <a:bodyPr/>
          <a:lstStyle/>
          <a:p>
            <a:pPr>
              <a:spcAft>
                <a:spcPts val="0"/>
              </a:spcAft>
              <a:defRPr/>
            </a:pPr>
            <a:r>
              <a:rPr lang="en-US" dirty="0"/>
              <a:t>We now have two models of the interest rate:</a:t>
            </a:r>
          </a:p>
          <a:p>
            <a:pPr>
              <a:spcAft>
                <a:spcPts val="0"/>
              </a:spcAft>
              <a:defRPr/>
            </a:pPr>
            <a:endParaRPr lang="en-US" b="1" i="1" dirty="0"/>
          </a:p>
          <a:p>
            <a:pPr>
              <a:spcAft>
                <a:spcPts val="0"/>
              </a:spcAft>
              <a:defRPr/>
            </a:pPr>
            <a:r>
              <a:rPr lang="en-US" b="1" i="1" dirty="0"/>
              <a:t>The loanable funds model (chapter 21)</a:t>
            </a:r>
          </a:p>
          <a:p>
            <a:pPr marL="342900" indent="-342900">
              <a:spcAft>
                <a:spcPts val="0"/>
              </a:spcAft>
              <a:buFont typeface="Arial" pitchFamily="34" charset="0"/>
              <a:buChar char="•"/>
              <a:defRPr/>
            </a:pPr>
            <a:r>
              <a:rPr lang="en-US" dirty="0"/>
              <a:t>Concerned with long-term real rate of interest</a:t>
            </a:r>
          </a:p>
          <a:p>
            <a:pPr marL="342900" indent="-342900">
              <a:spcAft>
                <a:spcPts val="0"/>
              </a:spcAft>
              <a:buFont typeface="Arial" pitchFamily="34" charset="0"/>
              <a:buChar char="•"/>
              <a:defRPr/>
            </a:pPr>
            <a:r>
              <a:rPr lang="en-US" dirty="0"/>
              <a:t>Relevant for long-term investors (firms making capital investments, households building new homes, etc.)</a:t>
            </a:r>
          </a:p>
          <a:p>
            <a:pPr>
              <a:spcAft>
                <a:spcPts val="0"/>
              </a:spcAft>
              <a:defRPr/>
            </a:pPr>
            <a:endParaRPr lang="en-US" b="1" i="1" dirty="0"/>
          </a:p>
          <a:p>
            <a:pPr>
              <a:spcAft>
                <a:spcPts val="0"/>
              </a:spcAft>
              <a:defRPr/>
            </a:pPr>
            <a:r>
              <a:rPr lang="en-US" b="1" i="1" dirty="0"/>
              <a:t>The money market model (this chapter)</a:t>
            </a:r>
          </a:p>
          <a:p>
            <a:pPr marL="342900" indent="-342900">
              <a:spcAft>
                <a:spcPts val="0"/>
              </a:spcAft>
              <a:buFont typeface="Arial" pitchFamily="34" charset="0"/>
              <a:buChar char="•"/>
              <a:defRPr/>
            </a:pPr>
            <a:r>
              <a:rPr lang="en-US" dirty="0"/>
              <a:t>Concerned with short-term nominal rate of interest</a:t>
            </a:r>
          </a:p>
          <a:p>
            <a:pPr marL="342900" indent="-342900">
              <a:spcAft>
                <a:spcPts val="0"/>
              </a:spcAft>
              <a:buFont typeface="Arial" pitchFamily="34" charset="0"/>
              <a:buChar char="•"/>
              <a:defRPr/>
            </a:pPr>
            <a:r>
              <a:rPr lang="en-US" dirty="0"/>
              <a:t>Most relevant for the Fed: changes in money supply directly affect this interest rate</a:t>
            </a:r>
          </a:p>
          <a:p>
            <a:pPr>
              <a:spcAft>
                <a:spcPts val="0"/>
              </a:spcAft>
              <a:defRPr/>
            </a:pPr>
            <a:endParaRPr lang="en-US" dirty="0"/>
          </a:p>
          <a:p>
            <a:pPr>
              <a:spcAft>
                <a:spcPts val="0"/>
              </a:spcAft>
              <a:defRPr/>
            </a:pPr>
            <a:r>
              <a:rPr lang="en-US" dirty="0"/>
              <a:t>Usually, the two interest rates are closely related; an increase in one results in the other increasing also.</a:t>
            </a:r>
          </a:p>
        </p:txBody>
      </p:sp>
    </p:spTree>
    <p:extLst>
      <p:ext uri="{BB962C8B-B14F-4D97-AF65-F5344CB8AC3E}">
        <p14:creationId xmlns:p14="http://schemas.microsoft.com/office/powerpoint/2010/main" val="407546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left)">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monetary policy target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Fed can choose to target a particular level of the money supply, or a particular short-term nominal interest rate.</a:t>
            </a:r>
          </a:p>
          <a:p>
            <a:pPr marL="342900" indent="-342900">
              <a:spcBef>
                <a:spcPts val="0"/>
              </a:spcBef>
              <a:spcAft>
                <a:spcPts val="1200"/>
              </a:spcAft>
              <a:buFont typeface="Arial" panose="020B0604020202020204" pitchFamily="34" charset="0"/>
              <a:buChar char="•"/>
              <a:defRPr/>
            </a:pPr>
            <a:r>
              <a:rPr lang="en-US" dirty="0"/>
              <a:t>It concentrates on the interest rate, in part because the relationship between the money supply (M1 or M2) and real GDP growth broke down in the early 1980s (M1) and 1990s (M2).</a:t>
            </a:r>
          </a:p>
          <a:p>
            <a:pPr>
              <a:spcBef>
                <a:spcPts val="0"/>
              </a:spcBef>
              <a:spcAft>
                <a:spcPts val="1200"/>
              </a:spcAft>
              <a:defRPr/>
            </a:pPr>
            <a:endParaRPr lang="en-US" dirty="0"/>
          </a:p>
          <a:p>
            <a:pPr>
              <a:spcBef>
                <a:spcPts val="0"/>
              </a:spcBef>
              <a:spcAft>
                <a:spcPts val="1200"/>
              </a:spcAft>
              <a:defRPr/>
            </a:pPr>
            <a:r>
              <a:rPr lang="en-US" dirty="0"/>
              <a:t>There are many different interest rates in the economy; the Fed targets the </a:t>
            </a:r>
            <a:r>
              <a:rPr lang="en-US" b="1" i="1" dirty="0"/>
              <a:t>federal funds rate</a:t>
            </a:r>
            <a:r>
              <a:rPr lang="en-US" dirty="0"/>
              <a:t>: the interest rate banks charge each other for overnight loans.</a:t>
            </a:r>
          </a:p>
          <a:p>
            <a:pPr marL="342900" indent="-342900">
              <a:spcBef>
                <a:spcPts val="0"/>
              </a:spcBef>
              <a:spcAft>
                <a:spcPts val="1200"/>
              </a:spcAft>
              <a:buFont typeface="Arial" panose="020B0604020202020204" pitchFamily="34" charset="0"/>
              <a:buChar char="•"/>
              <a:defRPr/>
            </a:pPr>
            <a:r>
              <a:rPr lang="en-US" dirty="0"/>
              <a:t>The Fed does not </a:t>
            </a:r>
            <a:r>
              <a:rPr lang="en-US" i="1" dirty="0"/>
              <a:t>set</a:t>
            </a:r>
            <a:r>
              <a:rPr lang="en-US" dirty="0"/>
              <a:t> the federal funds rate; but rather affects the supply of bank reserves through open market operations.</a:t>
            </a:r>
          </a:p>
        </p:txBody>
      </p:sp>
    </p:spTree>
    <p:extLst>
      <p:ext uri="{BB962C8B-B14F-4D97-AF65-F5344CB8AC3E}">
        <p14:creationId xmlns:p14="http://schemas.microsoft.com/office/powerpoint/2010/main" val="32201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Policy</a:t>
            </a:r>
          </a:p>
        </p:txBody>
      </p:sp>
    </p:spTree>
    <p:extLst>
      <p:ext uri="{BB962C8B-B14F-4D97-AF65-F5344CB8AC3E}">
        <p14:creationId xmlns:p14="http://schemas.microsoft.com/office/powerpoint/2010/main" val="340134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funds rate targeting</a:t>
            </a:r>
          </a:p>
        </p:txBody>
      </p:sp>
      <p:sp>
        <p:nvSpPr>
          <p:cNvPr id="3" name="Text Placeholder 2"/>
          <p:cNvSpPr>
            <a:spLocks noGrp="1"/>
          </p:cNvSpPr>
          <p:nvPr>
            <p:ph type="body" sz="quarter" idx="11"/>
          </p:nvPr>
        </p:nvSpPr>
        <p:spPr>
          <a:xfrm>
            <a:off x="152400" y="4419600"/>
            <a:ext cx="8839200" cy="2273300"/>
          </a:xfrm>
        </p:spPr>
        <p:txBody>
          <a:bodyPr/>
          <a:lstStyle/>
          <a:p>
            <a:pPr>
              <a:spcAft>
                <a:spcPts val="0"/>
              </a:spcAft>
              <a:defRPr/>
            </a:pPr>
            <a:r>
              <a:rPr lang="en-US" dirty="0"/>
              <a:t>Although it does not directly set the federal funds rate, through open market operations the Fed can control it quite well.</a:t>
            </a:r>
          </a:p>
          <a:p>
            <a:pPr>
              <a:spcAft>
                <a:spcPts val="0"/>
              </a:spcAft>
              <a:defRPr/>
            </a:pPr>
            <a:r>
              <a:rPr lang="en-US" dirty="0"/>
              <a:t>From December 2008, the target federal funds rate was 0-0.25%.</a:t>
            </a:r>
          </a:p>
          <a:p>
            <a:pPr marL="342900" indent="-342900">
              <a:spcAft>
                <a:spcPts val="0"/>
              </a:spcAft>
              <a:buFont typeface="Arial" panose="020B0604020202020204" pitchFamily="34" charset="0"/>
              <a:buChar char="•"/>
              <a:defRPr/>
            </a:pPr>
            <a:r>
              <a:rPr lang="en-US" dirty="0"/>
              <a:t>The low federal funds rate was designed to encourage banks to make loans instead of holding excess reserves, which banks were holding at unusually high levels.</a:t>
            </a:r>
          </a:p>
        </p:txBody>
      </p:sp>
      <p:sp>
        <p:nvSpPr>
          <p:cNvPr id="4" name="Text Placeholder 3"/>
          <p:cNvSpPr>
            <a:spLocks noGrp="1"/>
          </p:cNvSpPr>
          <p:nvPr>
            <p:ph type="body" sz="quarter" idx="12"/>
          </p:nvPr>
        </p:nvSpPr>
        <p:spPr>
          <a:xfrm>
            <a:off x="7391400" y="3352800"/>
            <a:ext cx="1676400" cy="1066800"/>
          </a:xfrm>
        </p:spPr>
        <p:txBody>
          <a:bodyPr/>
          <a:lstStyle/>
          <a:p>
            <a:r>
              <a:rPr lang="en-US" dirty="0"/>
              <a:t>Federal funds rate targeting, January 2000-July 2013</a:t>
            </a:r>
          </a:p>
        </p:txBody>
      </p:sp>
      <p:sp>
        <p:nvSpPr>
          <p:cNvPr id="5" name="Text Placeholder 4"/>
          <p:cNvSpPr>
            <a:spLocks noGrp="1"/>
          </p:cNvSpPr>
          <p:nvPr>
            <p:ph type="body" sz="quarter" idx="13"/>
          </p:nvPr>
        </p:nvSpPr>
        <p:spPr>
          <a:xfrm>
            <a:off x="7429500" y="2971799"/>
            <a:ext cx="1352550" cy="381000"/>
          </a:xfrm>
        </p:spPr>
        <p:txBody>
          <a:bodyPr/>
          <a:lstStyle/>
          <a:p>
            <a:r>
              <a:rPr lang="en-US" dirty="0"/>
              <a:t>Figure 15.6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727420"/>
            <a:ext cx="6781800" cy="37016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727420"/>
            <a:ext cx="6781800" cy="37016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727420"/>
            <a:ext cx="6781800" cy="370163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727420"/>
            <a:ext cx="6781800" cy="3701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727420"/>
            <a:ext cx="6781800" cy="3701635"/>
          </a:xfrm>
          <a:prstGeom prst="rect">
            <a:avLst/>
          </a:prstGeom>
        </p:spPr>
      </p:pic>
    </p:spTree>
    <p:extLst>
      <p:ext uri="{BB962C8B-B14F-4D97-AF65-F5344CB8AC3E}">
        <p14:creationId xmlns:p14="http://schemas.microsoft.com/office/powerpoint/2010/main" val="42101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Monetary Policy and Economic Activity</a:t>
            </a:r>
          </a:p>
        </p:txBody>
      </p:sp>
      <p:sp>
        <p:nvSpPr>
          <p:cNvPr id="3" name="Content Placeholder 2"/>
          <p:cNvSpPr>
            <a:spLocks noGrp="1"/>
          </p:cNvSpPr>
          <p:nvPr>
            <p:ph sz="quarter" idx="10"/>
          </p:nvPr>
        </p:nvSpPr>
        <p:spPr/>
        <p:txBody>
          <a:bodyPr/>
          <a:lstStyle/>
          <a:p>
            <a:r>
              <a:rPr lang="en-US" dirty="0"/>
              <a:t>15.3</a:t>
            </a:r>
          </a:p>
        </p:txBody>
      </p:sp>
      <p:sp>
        <p:nvSpPr>
          <p:cNvPr id="4" name="Text Placeholder 3"/>
          <p:cNvSpPr>
            <a:spLocks noGrp="1"/>
          </p:cNvSpPr>
          <p:nvPr>
            <p:ph type="body" sz="quarter" idx="11"/>
          </p:nvPr>
        </p:nvSpPr>
        <p:spPr/>
        <p:txBody>
          <a:bodyPr/>
          <a:lstStyle/>
          <a:p>
            <a:r>
              <a:rPr lang="en-US" dirty="0"/>
              <a:t>Use aggregate demand and aggregate supply graphs to show the effects of monetary policy on real GDP and the price level.</a:t>
            </a:r>
          </a:p>
        </p:txBody>
      </p:sp>
    </p:spTree>
    <p:extLst>
      <p:ext uri="{BB962C8B-B14F-4D97-AF65-F5344CB8AC3E}">
        <p14:creationId xmlns:p14="http://schemas.microsoft.com/office/powerpoint/2010/main" val="135260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interest rates affect aggregate demand</a:t>
            </a:r>
          </a:p>
        </p:txBody>
      </p:sp>
      <p:sp>
        <p:nvSpPr>
          <p:cNvPr id="3" name="Text Placeholder 2"/>
          <p:cNvSpPr>
            <a:spLocks noGrp="1"/>
          </p:cNvSpPr>
          <p:nvPr>
            <p:ph type="body" sz="quarter" idx="11"/>
          </p:nvPr>
        </p:nvSpPr>
        <p:spPr/>
        <p:txBody>
          <a:bodyPr/>
          <a:lstStyle/>
          <a:p>
            <a:pPr>
              <a:spcAft>
                <a:spcPts val="0"/>
              </a:spcAft>
              <a:defRPr/>
            </a:pPr>
            <a:r>
              <a:rPr lang="en-US" dirty="0"/>
              <a:t>Interest rates affect aggregate demand through:</a:t>
            </a:r>
          </a:p>
          <a:p>
            <a:pPr>
              <a:spcAft>
                <a:spcPts val="0"/>
              </a:spcAft>
              <a:defRPr/>
            </a:pPr>
            <a:r>
              <a:rPr lang="en-US" b="1" i="1" dirty="0"/>
              <a:t>Consumption</a:t>
            </a:r>
          </a:p>
          <a:p>
            <a:pPr>
              <a:spcAft>
                <a:spcPts val="0"/>
              </a:spcAft>
              <a:defRPr/>
            </a:pPr>
            <a:r>
              <a:rPr lang="en-US" dirty="0"/>
              <a:t>Lower interest rates encourage buying on credit, which typically affects the sale of durables. Lower rates also discourage saving.</a:t>
            </a:r>
          </a:p>
          <a:p>
            <a:pPr>
              <a:spcAft>
                <a:spcPts val="0"/>
              </a:spcAft>
              <a:defRPr/>
            </a:pPr>
            <a:r>
              <a:rPr lang="en-US" b="1" i="1" dirty="0"/>
              <a:t>Investment</a:t>
            </a:r>
          </a:p>
          <a:p>
            <a:pPr>
              <a:spcAft>
                <a:spcPts val="0"/>
              </a:spcAft>
              <a:defRPr/>
            </a:pPr>
            <a:r>
              <a:rPr lang="en-US" dirty="0"/>
              <a:t>Lower interest rates encourage capital investment by firms:</a:t>
            </a:r>
          </a:p>
          <a:p>
            <a:pPr marL="342900" indent="-342900">
              <a:spcAft>
                <a:spcPts val="0"/>
              </a:spcAft>
              <a:buFont typeface="Arial" pitchFamily="34" charset="0"/>
              <a:buChar char="•"/>
              <a:defRPr/>
            </a:pPr>
            <a:r>
              <a:rPr lang="en-US" dirty="0"/>
              <a:t>By making it cheaper to borrow (sell corporate bonds).</a:t>
            </a:r>
          </a:p>
          <a:p>
            <a:pPr marL="342900" indent="-342900">
              <a:spcAft>
                <a:spcPts val="0"/>
              </a:spcAft>
              <a:buFont typeface="Arial" pitchFamily="34" charset="0"/>
              <a:buChar char="•"/>
              <a:defRPr/>
            </a:pPr>
            <a:r>
              <a:rPr lang="en-US" dirty="0"/>
              <a:t>By making stocks more attractive for households to purchase, allowing firms to raise funds by selling additional stock.</a:t>
            </a:r>
          </a:p>
          <a:p>
            <a:pPr>
              <a:spcAft>
                <a:spcPts val="0"/>
              </a:spcAft>
              <a:defRPr/>
            </a:pPr>
            <a:r>
              <a:rPr lang="en-US" dirty="0"/>
              <a:t>Lower rates also encourage new residential investment.</a:t>
            </a:r>
          </a:p>
          <a:p>
            <a:pPr>
              <a:spcAft>
                <a:spcPts val="0"/>
              </a:spcAft>
              <a:defRPr/>
            </a:pPr>
            <a:r>
              <a:rPr lang="en-US" b="1" i="1" dirty="0"/>
              <a:t>Net exports</a:t>
            </a:r>
          </a:p>
          <a:p>
            <a:pPr>
              <a:spcAft>
                <a:spcPts val="0"/>
              </a:spcAft>
              <a:defRPr/>
            </a:pPr>
            <a:r>
              <a:rPr lang="en-US" dirty="0"/>
              <a:t>High U.S. interest rates attract foreign funds, raising the $US exchange rate, causing net exports to fall; and vice versa.</a:t>
            </a:r>
          </a:p>
        </p:txBody>
      </p:sp>
    </p:spTree>
    <p:extLst>
      <p:ext uri="{BB962C8B-B14F-4D97-AF65-F5344CB8AC3E}">
        <p14:creationId xmlns:p14="http://schemas.microsoft.com/office/powerpoint/2010/main" val="38146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Expansionary monetary policy in the AD-AS model</a:t>
            </a:r>
          </a:p>
        </p:txBody>
      </p:sp>
      <p:sp>
        <p:nvSpPr>
          <p:cNvPr id="3" name="Text Placeholder 2"/>
          <p:cNvSpPr>
            <a:spLocks noGrp="1"/>
          </p:cNvSpPr>
          <p:nvPr>
            <p:ph type="body" sz="quarter" idx="11"/>
          </p:nvPr>
        </p:nvSpPr>
        <p:spPr>
          <a:xfrm>
            <a:off x="152400" y="838200"/>
            <a:ext cx="3124200" cy="4190762"/>
          </a:xfrm>
        </p:spPr>
        <p:txBody>
          <a:bodyPr/>
          <a:lstStyle/>
          <a:p>
            <a:pPr>
              <a:spcAft>
                <a:spcPts val="0"/>
              </a:spcAft>
              <a:defRPr/>
            </a:pPr>
            <a:r>
              <a:rPr lang="en-US" dirty="0"/>
              <a:t>The Fed conducts </a:t>
            </a:r>
            <a:r>
              <a:rPr lang="en-US" b="1" i="1" dirty="0"/>
              <a:t>expansionary monetary policy</a:t>
            </a:r>
            <a:r>
              <a:rPr lang="en-US" b="1" dirty="0"/>
              <a:t> </a:t>
            </a:r>
            <a:r>
              <a:rPr lang="en-US" dirty="0"/>
              <a:t>when it takes actions to decrease interest rates to increase real GDP.</a:t>
            </a:r>
          </a:p>
          <a:p>
            <a:pPr marL="342900" indent="-342900">
              <a:spcAft>
                <a:spcPts val="0"/>
              </a:spcAft>
              <a:buFont typeface="Arial" panose="020B0604020202020204" pitchFamily="34" charset="0"/>
              <a:buChar char="•"/>
              <a:defRPr/>
            </a:pPr>
            <a:r>
              <a:rPr lang="en-US" dirty="0"/>
              <a:t>This works because decreases in interest rates raise consumption, investment, </a:t>
            </a:r>
            <a:r>
              <a:rPr lang="en-US" i="1" dirty="0"/>
              <a:t>and</a:t>
            </a:r>
            <a:r>
              <a:rPr lang="en-US" dirty="0"/>
              <a:t> net exports.</a:t>
            </a:r>
          </a:p>
        </p:txBody>
      </p:sp>
      <p:sp>
        <p:nvSpPr>
          <p:cNvPr id="6" name="TextBox 5"/>
          <p:cNvSpPr txBox="1"/>
          <p:nvPr/>
        </p:nvSpPr>
        <p:spPr>
          <a:xfrm>
            <a:off x="152400" y="5028962"/>
            <a:ext cx="8839200" cy="1523494"/>
          </a:xfrm>
          <a:prstGeom prst="rect">
            <a:avLst/>
          </a:prstGeom>
          <a:noFill/>
        </p:spPr>
        <p:txBody>
          <a:bodyPr wrap="square">
            <a:spAutoFit/>
          </a:bodyPr>
          <a:lstStyle/>
          <a:p>
            <a:pPr>
              <a:spcBef>
                <a:spcPts val="600"/>
              </a:spcBef>
              <a:spcAft>
                <a:spcPts val="0"/>
              </a:spcAft>
              <a:defRPr/>
            </a:pPr>
            <a:r>
              <a:rPr lang="en-US" sz="2200" b="0" dirty="0">
                <a:cs typeface="+mn-cs"/>
              </a:rPr>
              <a:t>The Fed would take this action when short-run equilibrium real GDP was below potential real GDP.</a:t>
            </a:r>
          </a:p>
          <a:p>
            <a:pPr marL="342900" indent="-342900">
              <a:spcBef>
                <a:spcPts val="600"/>
              </a:spcBef>
              <a:spcAft>
                <a:spcPts val="0"/>
              </a:spcAft>
              <a:buFont typeface="Arial" panose="020B0604020202020204" pitchFamily="34" charset="0"/>
              <a:buChar char="•"/>
              <a:defRPr/>
            </a:pPr>
            <a:r>
              <a:rPr lang="en-US" sz="2200" b="0" dirty="0">
                <a:cs typeface="+mn-cs"/>
              </a:rPr>
              <a:t>The increase in aggregate demand encourages increased employment, one of the Fed’s primary goals.</a:t>
            </a:r>
          </a:p>
        </p:txBody>
      </p:sp>
      <p:sp>
        <p:nvSpPr>
          <p:cNvPr id="4" name="Text Placeholder 3"/>
          <p:cNvSpPr>
            <a:spLocks noGrp="1"/>
          </p:cNvSpPr>
          <p:nvPr>
            <p:ph type="body" sz="quarter" idx="12"/>
          </p:nvPr>
        </p:nvSpPr>
        <p:spPr>
          <a:xfrm>
            <a:off x="6853237" y="4648200"/>
            <a:ext cx="1757363" cy="449263"/>
          </a:xfrm>
        </p:spPr>
        <p:txBody>
          <a:bodyPr/>
          <a:lstStyle/>
          <a:p>
            <a:r>
              <a:rPr lang="en-US" dirty="0"/>
              <a:t>Monetary policy</a:t>
            </a:r>
          </a:p>
        </p:txBody>
      </p:sp>
      <p:sp>
        <p:nvSpPr>
          <p:cNvPr id="5" name="Text Placeholder 4"/>
          <p:cNvSpPr>
            <a:spLocks noGrp="1"/>
          </p:cNvSpPr>
          <p:nvPr>
            <p:ph type="body" sz="quarter" idx="13"/>
          </p:nvPr>
        </p:nvSpPr>
        <p:spPr>
          <a:xfrm>
            <a:off x="5405437" y="4648200"/>
            <a:ext cx="1466850" cy="381000"/>
          </a:xfrm>
        </p:spPr>
        <p:txBody>
          <a:bodyPr/>
          <a:lstStyle/>
          <a:p>
            <a:r>
              <a:rPr lang="en-US" dirty="0"/>
              <a:t>Figure 15.7a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73708" y="758355"/>
            <a:ext cx="4274892" cy="3966046"/>
          </a:xfrm>
          <a:prstGeom prst="rect">
            <a:avLst/>
          </a:prstGeom>
        </p:spPr>
      </p:pic>
    </p:spTree>
    <p:extLst>
      <p:ext uri="{BB962C8B-B14F-4D97-AF65-F5344CB8AC3E}">
        <p14:creationId xmlns:p14="http://schemas.microsoft.com/office/powerpoint/2010/main" val="10480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1750"/>
                            </p:stCondLst>
                            <p:childTnLst>
                              <p:par>
                                <p:cTn id="17" presetID="22" presetClass="entr" presetSubtype="8" fill="hold" nodeType="afterEffect">
                                  <p:stCondLst>
                                    <p:cond delay="5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750"/>
                                        <p:tgtEl>
                                          <p:spTgt spid="10"/>
                                        </p:tgtEl>
                                      </p:cBhvr>
                                    </p:animEffect>
                                  </p:childTnLst>
                                </p:cTn>
                              </p:par>
                            </p:childTnLst>
                          </p:cTn>
                        </p:par>
                        <p:par>
                          <p:cTn id="20" fill="hold">
                            <p:stCondLst>
                              <p:cond delay="255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750"/>
                                        <p:tgtEl>
                                          <p:spTgt spid="11"/>
                                        </p:tgtEl>
                                      </p:cBhvr>
                                    </p:animEffect>
                                  </p:childTnLst>
                                </p:cTn>
                              </p:par>
                            </p:childTnLst>
                          </p:cTn>
                        </p:par>
                        <p:par>
                          <p:cTn id="24" fill="hold">
                            <p:stCondLst>
                              <p:cond delay="33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par>
                          <p:cTn id="28" fill="hold">
                            <p:stCondLst>
                              <p:cond delay="405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750"/>
                                        <p:tgtEl>
                                          <p:spTgt spid="14"/>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750"/>
                                        <p:tgtEl>
                                          <p:spTgt spid="13"/>
                                        </p:tgtEl>
                                      </p:cBhvr>
                                    </p:animEffect>
                                  </p:childTnLst>
                                </p:cTn>
                              </p:par>
                              <p:par>
                                <p:cTn id="35" presetID="22" presetClass="entr" presetSubtype="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750"/>
                                        <p:tgtEl>
                                          <p:spTgt spid="15"/>
                                        </p:tgtEl>
                                      </p:cBhvr>
                                    </p:animEffect>
                                  </p:childTnLst>
                                </p:cTn>
                              </p:par>
                            </p:childTnLst>
                          </p:cTn>
                        </p:par>
                        <p:par>
                          <p:cTn id="38" fill="hold">
                            <p:stCondLst>
                              <p:cond delay="48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75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wipe(left)">
                                      <p:cBhvr>
                                        <p:cTn id="49" dur="500"/>
                                        <p:tgtEl>
                                          <p:spTgt spid="6">
                                            <p:txEl>
                                              <p:pRg st="0" end="0"/>
                                            </p:txEl>
                                          </p:spTgt>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Contractionary</a:t>
            </a:r>
            <a:r>
              <a:rPr lang="en-US" sz="2800" dirty="0"/>
              <a:t> monetary policy in the AD-AS model</a:t>
            </a:r>
          </a:p>
        </p:txBody>
      </p:sp>
      <p:sp>
        <p:nvSpPr>
          <p:cNvPr id="3" name="Text Placeholder 2"/>
          <p:cNvSpPr>
            <a:spLocks noGrp="1"/>
          </p:cNvSpPr>
          <p:nvPr>
            <p:ph type="body" sz="quarter" idx="11"/>
          </p:nvPr>
        </p:nvSpPr>
        <p:spPr>
          <a:xfrm>
            <a:off x="152400" y="838200"/>
            <a:ext cx="3505200" cy="4190762"/>
          </a:xfrm>
        </p:spPr>
        <p:txBody>
          <a:bodyPr/>
          <a:lstStyle/>
          <a:p>
            <a:pPr>
              <a:spcAft>
                <a:spcPts val="0"/>
              </a:spcAft>
              <a:defRPr/>
            </a:pPr>
            <a:r>
              <a:rPr lang="en-US" dirty="0"/>
              <a:t>Sometimes the economy may be producing </a:t>
            </a:r>
            <a:r>
              <a:rPr lang="en-US" i="1" dirty="0"/>
              <a:t>above</a:t>
            </a:r>
            <a:r>
              <a:rPr lang="en-US" dirty="0"/>
              <a:t> potential GDP.</a:t>
            </a:r>
          </a:p>
          <a:p>
            <a:pPr marL="342900" indent="-342900">
              <a:spcAft>
                <a:spcPts val="0"/>
              </a:spcAft>
              <a:buFont typeface="Arial" panose="020B0604020202020204" pitchFamily="34" charset="0"/>
              <a:buChar char="•"/>
              <a:defRPr/>
            </a:pPr>
            <a:r>
              <a:rPr lang="en-US" dirty="0"/>
              <a:t>In that case, the Fed may perform </a:t>
            </a:r>
            <a:r>
              <a:rPr lang="en-US" b="1" i="1" dirty="0" err="1"/>
              <a:t>contractionary</a:t>
            </a:r>
            <a:r>
              <a:rPr lang="en-US" b="1" i="1" dirty="0"/>
              <a:t> monetary policy</a:t>
            </a:r>
            <a:r>
              <a:rPr lang="en-US" dirty="0"/>
              <a:t>: increasing interest rates to reduce inflation.</a:t>
            </a:r>
          </a:p>
          <a:p>
            <a:pPr>
              <a:spcAft>
                <a:spcPts val="0"/>
              </a:spcAft>
              <a:defRPr/>
            </a:pPr>
            <a:r>
              <a:rPr lang="en-US" dirty="0"/>
              <a:t>Why would the Fed intentionally reduce real GDP?</a:t>
            </a:r>
          </a:p>
        </p:txBody>
      </p:sp>
      <p:sp>
        <p:nvSpPr>
          <p:cNvPr id="6" name="TextBox 5"/>
          <p:cNvSpPr txBox="1"/>
          <p:nvPr/>
        </p:nvSpPr>
        <p:spPr>
          <a:xfrm>
            <a:off x="152400" y="5105400"/>
            <a:ext cx="8839200" cy="1446550"/>
          </a:xfrm>
          <a:prstGeom prst="rect">
            <a:avLst/>
          </a:prstGeom>
          <a:noFill/>
        </p:spPr>
        <p:txBody>
          <a:bodyPr wrap="square">
            <a:spAutoFit/>
          </a:bodyPr>
          <a:lstStyle/>
          <a:p>
            <a:pPr marL="342900" indent="-342900">
              <a:spcBef>
                <a:spcPts val="0"/>
              </a:spcBef>
              <a:spcAft>
                <a:spcPts val="1200"/>
              </a:spcAft>
              <a:buFont typeface="Arial" panose="020B0604020202020204" pitchFamily="34" charset="0"/>
              <a:buChar char="•"/>
              <a:defRPr/>
            </a:pPr>
            <a:r>
              <a:rPr lang="en-US" sz="2200" dirty="0"/>
              <a:t>The Fed is mostly concerned with </a:t>
            </a:r>
            <a:r>
              <a:rPr lang="en-US" sz="2200" i="1" dirty="0"/>
              <a:t>long-run</a:t>
            </a:r>
            <a:r>
              <a:rPr lang="en-US" sz="2200" dirty="0"/>
              <a:t> growth. If it determines that inflation is a danger to long-run growth, it can contract the money supply in order to discourage inflation, i.e. encouraging </a:t>
            </a:r>
            <a:r>
              <a:rPr lang="en-US" sz="2200" i="1" dirty="0"/>
              <a:t>price stability</a:t>
            </a:r>
            <a:r>
              <a:rPr lang="en-US" sz="2200" dirty="0"/>
              <a:t>.</a:t>
            </a:r>
          </a:p>
        </p:txBody>
      </p:sp>
      <p:sp>
        <p:nvSpPr>
          <p:cNvPr id="4" name="Text Placeholder 3"/>
          <p:cNvSpPr>
            <a:spLocks noGrp="1"/>
          </p:cNvSpPr>
          <p:nvPr>
            <p:ph type="body" sz="quarter" idx="12"/>
          </p:nvPr>
        </p:nvSpPr>
        <p:spPr>
          <a:xfrm>
            <a:off x="6853237" y="4648200"/>
            <a:ext cx="1757363" cy="449263"/>
          </a:xfrm>
        </p:spPr>
        <p:txBody>
          <a:bodyPr/>
          <a:lstStyle/>
          <a:p>
            <a:r>
              <a:rPr lang="en-US" dirty="0"/>
              <a:t>Monetary policy</a:t>
            </a:r>
          </a:p>
        </p:txBody>
      </p:sp>
      <p:sp>
        <p:nvSpPr>
          <p:cNvPr id="5" name="Text Placeholder 4"/>
          <p:cNvSpPr>
            <a:spLocks noGrp="1"/>
          </p:cNvSpPr>
          <p:nvPr>
            <p:ph type="body" sz="quarter" idx="13"/>
          </p:nvPr>
        </p:nvSpPr>
        <p:spPr>
          <a:xfrm>
            <a:off x="5405437" y="4648200"/>
            <a:ext cx="1466850" cy="381000"/>
          </a:xfrm>
        </p:spPr>
        <p:txBody>
          <a:bodyPr/>
          <a:lstStyle/>
          <a:p>
            <a:r>
              <a:rPr lang="en-US" dirty="0"/>
              <a:t>Figure 15.7b</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6200" y="549347"/>
            <a:ext cx="4527554" cy="4200453"/>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4103" y="2679700"/>
            <a:ext cx="91748" cy="131638"/>
          </a:xfrm>
          <a:prstGeom prst="rect">
            <a:avLst/>
          </a:prstGeom>
        </p:spPr>
      </p:pic>
    </p:spTree>
    <p:extLst>
      <p:ext uri="{BB962C8B-B14F-4D97-AF65-F5344CB8AC3E}">
        <p14:creationId xmlns:p14="http://schemas.microsoft.com/office/powerpoint/2010/main" val="8489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750"/>
                                        <p:tgtEl>
                                          <p:spTgt spid="10"/>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750"/>
                                        <p:tgtEl>
                                          <p:spTgt spid="11"/>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750"/>
                                        <p:tgtEl>
                                          <p:spTgt spid="14"/>
                                        </p:tgtEl>
                                      </p:cBhvr>
                                    </p:animEffect>
                                  </p:childTnLst>
                                </p:cTn>
                              </p:par>
                              <p:par>
                                <p:cTn id="37" presetID="22" presetClass="entr" presetSubtype="2"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75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750"/>
                                        <p:tgtEl>
                                          <p:spTgt spid="15"/>
                                        </p:tgtEl>
                                      </p:cBhvr>
                                    </p:animEffect>
                                  </p:childTnLst>
                                </p:cTn>
                              </p:par>
                            </p:childTnLst>
                          </p:cTn>
                        </p:par>
                        <p:par>
                          <p:cTn id="43" fill="hold">
                            <p:stCondLst>
                              <p:cond delay="1250"/>
                            </p:stCondLst>
                            <p:childTnLst>
                              <p:par>
                                <p:cTn id="44" presetID="22" presetClass="entr" presetSubtype="1"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750"/>
                                        <p:tgtEl>
                                          <p:spTgt spid="7"/>
                                        </p:tgtEl>
                                      </p:cBhvr>
                                    </p:animEffect>
                                  </p:childTnLst>
                                </p:cTn>
                              </p:par>
                              <p:par>
                                <p:cTn id="47" presetID="22" presetClass="entr" presetSubtype="8"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650"/>
                                        <p:tgtEl>
                                          <p:spTgt spid="16"/>
                                        </p:tgtEl>
                                      </p:cBhvr>
                                    </p:animEffect>
                                  </p:childTnLst>
                                </p:cTn>
                              </p:par>
                              <p:par>
                                <p:cTn id="50" presetID="22" presetClass="entr" presetSubtype="4"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left)">
                                      <p:cBhvr>
                                        <p:cTn id="57" dur="500"/>
                                        <p:tgtEl>
                                          <p:spTgt spid="3">
                                            <p:txEl>
                                              <p:pRg st="2" end="2"/>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left)">
                                      <p:cBhvr>
                                        <p:cTn id="6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easing and </a:t>
            </a:r>
            <a:r>
              <a:rPr lang="en-US" i="1" dirty="0"/>
              <a:t>Operation Twist</a:t>
            </a:r>
          </a:p>
        </p:txBody>
      </p:sp>
      <p:sp>
        <p:nvSpPr>
          <p:cNvPr id="3" name="Text Placeholder 2"/>
          <p:cNvSpPr>
            <a:spLocks noGrp="1"/>
          </p:cNvSpPr>
          <p:nvPr>
            <p:ph type="body" sz="quarter" idx="11"/>
          </p:nvPr>
        </p:nvSpPr>
        <p:spPr>
          <a:xfrm>
            <a:off x="152400" y="1676400"/>
            <a:ext cx="1981200" cy="3429000"/>
          </a:xfrm>
        </p:spPr>
        <p:txBody>
          <a:bodyPr/>
          <a:lstStyle/>
          <a:p>
            <a:pPr>
              <a:spcBef>
                <a:spcPts val="0"/>
              </a:spcBef>
              <a:spcAft>
                <a:spcPts val="1200"/>
              </a:spcAft>
              <a:defRPr/>
            </a:pPr>
            <a:r>
              <a:rPr lang="en-US" dirty="0"/>
              <a:t>Adjusting the federal funds rate had been an effective way for the Fed to stimulate the economy, but it began to fail in 2008.</a:t>
            </a:r>
          </a:p>
        </p:txBody>
      </p:sp>
      <p:sp>
        <p:nvSpPr>
          <p:cNvPr id="4" name="TextBox 3"/>
          <p:cNvSpPr txBox="1"/>
          <p:nvPr/>
        </p:nvSpPr>
        <p:spPr>
          <a:xfrm>
            <a:off x="152400" y="5134809"/>
            <a:ext cx="8839200" cy="1446550"/>
          </a:xfrm>
          <a:prstGeom prst="rect">
            <a:avLst/>
          </a:prstGeom>
          <a:noFill/>
        </p:spPr>
        <p:txBody>
          <a:bodyPr wrap="square">
            <a:spAutoFit/>
          </a:bodyPr>
          <a:lstStyle/>
          <a:p>
            <a:pPr>
              <a:spcBef>
                <a:spcPts val="0"/>
              </a:spcBef>
              <a:spcAft>
                <a:spcPts val="1200"/>
              </a:spcAft>
              <a:defRPr/>
            </a:pPr>
            <a:r>
              <a:rPr lang="en-US" sz="2200" b="0" dirty="0">
                <a:cs typeface="+mn-cs"/>
              </a:rPr>
              <a:t>Banks did not believe there were good loans to be made, so they refused to lend out reserves, despite the federal funds rate being maintained at zero. This is known as a </a:t>
            </a:r>
            <a:r>
              <a:rPr lang="en-US" sz="2200" b="0" i="1" dirty="0">
                <a:cs typeface="+mn-cs"/>
              </a:rPr>
              <a:t>liquidity trap</a:t>
            </a:r>
            <a:r>
              <a:rPr lang="en-US" sz="2200" b="0" dirty="0">
                <a:cs typeface="+mn-cs"/>
              </a:rPr>
              <a:t>: the Fed was unable to push rates any lower to encourage investment.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99" y="838200"/>
            <a:ext cx="7665019" cy="38100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99" y="838200"/>
            <a:ext cx="7665019" cy="38100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399" y="838200"/>
            <a:ext cx="7665019" cy="381000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399" y="838200"/>
            <a:ext cx="7665019" cy="381000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399" y="838200"/>
            <a:ext cx="7665019" cy="381000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399" y="838200"/>
            <a:ext cx="7665019" cy="3810001"/>
          </a:xfrm>
          <a:prstGeom prst="rect">
            <a:avLst/>
          </a:prstGeom>
        </p:spPr>
      </p:pic>
    </p:spTree>
    <p:extLst>
      <p:ext uri="{BB962C8B-B14F-4D97-AF65-F5344CB8AC3E}">
        <p14:creationId xmlns:p14="http://schemas.microsoft.com/office/powerpoint/2010/main" val="3895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65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2250"/>
                            </p:stCondLst>
                            <p:childTnLst>
                              <p:par>
                                <p:cTn id="23" presetID="2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75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750"/>
                                        <p:tgtEl>
                                          <p:spTgt spid="9"/>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QE and </a:t>
            </a:r>
            <a:r>
              <a:rPr lang="en-US" i="1" dirty="0"/>
              <a:t>Operation Twist</a:t>
            </a:r>
            <a:r>
              <a:rPr lang="en-US" dirty="0"/>
              <a:t>—continued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But the Fed was certain the economy was below potential GDP, so it wanted to stimulate demand. It performed:</a:t>
            </a:r>
          </a:p>
          <a:p>
            <a:pPr marL="342900" indent="-342900">
              <a:spcBef>
                <a:spcPts val="0"/>
              </a:spcBef>
              <a:spcAft>
                <a:spcPts val="1200"/>
              </a:spcAft>
              <a:buFont typeface="Arial" pitchFamily="34" charset="0"/>
              <a:buChar char="•"/>
              <a:defRPr/>
            </a:pPr>
            <a:r>
              <a:rPr lang="en-US" dirty="0"/>
              <a:t>Quantitative easing: buying securities </a:t>
            </a:r>
            <a:r>
              <a:rPr lang="en-US" i="1" dirty="0"/>
              <a:t>beyond</a:t>
            </a:r>
            <a:r>
              <a:rPr lang="en-US" dirty="0"/>
              <a:t> the normal short-term Treasury securities, including 10-year Treasury notes and mortgage-backed securities. Ended June 2010.</a:t>
            </a:r>
          </a:p>
          <a:p>
            <a:pPr marL="342900" indent="-342900">
              <a:spcBef>
                <a:spcPts val="0"/>
              </a:spcBef>
              <a:spcAft>
                <a:spcPts val="1200"/>
              </a:spcAft>
              <a:buFont typeface="Arial" pitchFamily="34" charset="0"/>
              <a:buChar char="•"/>
              <a:defRPr/>
            </a:pPr>
            <a:r>
              <a:rPr lang="en-US" dirty="0"/>
              <a:t>More quantitative easing (QE2 and QE3): started November 2010; similar actions, planned to continue “at least through 2015”.</a:t>
            </a:r>
          </a:p>
          <a:p>
            <a:pPr marL="342900" indent="-342900">
              <a:spcBef>
                <a:spcPts val="0"/>
              </a:spcBef>
              <a:spcAft>
                <a:spcPts val="1200"/>
              </a:spcAft>
              <a:buFont typeface="Arial" pitchFamily="34" charset="0"/>
              <a:buChar char="•"/>
              <a:defRPr/>
            </a:pPr>
            <a:r>
              <a:rPr lang="en-US" dirty="0"/>
              <a:t>“Operation Twist”: purchasing long-term Treasury securities, and selling an equal amount of shorter-term securities; designed to decrease long-term interest rates, stimulating aggregate demand. Performed September 2011 onward.</a:t>
            </a:r>
          </a:p>
        </p:txBody>
      </p:sp>
    </p:spTree>
    <p:extLst>
      <p:ext uri="{BB962C8B-B14F-4D97-AF65-F5344CB8AC3E}">
        <p14:creationId xmlns:p14="http://schemas.microsoft.com/office/powerpoint/2010/main" val="31972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 Fed eliminate recessions?</a:t>
            </a:r>
          </a:p>
        </p:txBody>
      </p:sp>
      <p:sp>
        <p:nvSpPr>
          <p:cNvPr id="3" name="Text Placeholder 2"/>
          <p:cNvSpPr>
            <a:spLocks noGrp="1"/>
          </p:cNvSpPr>
          <p:nvPr>
            <p:ph type="body" sz="quarter" idx="11"/>
          </p:nvPr>
        </p:nvSpPr>
        <p:spPr>
          <a:xfrm>
            <a:off x="152400" y="838200"/>
            <a:ext cx="8839200" cy="5791200"/>
          </a:xfrm>
        </p:spPr>
        <p:txBody>
          <a:bodyPr/>
          <a:lstStyle/>
          <a:p>
            <a:pPr>
              <a:spcAft>
                <a:spcPts val="0"/>
              </a:spcAft>
              <a:defRPr/>
            </a:pPr>
            <a:r>
              <a:rPr lang="en-US" dirty="0"/>
              <a:t>In our demonstration of monetary policy, the Fed</a:t>
            </a:r>
          </a:p>
          <a:p>
            <a:pPr marL="342900" indent="-342900">
              <a:spcAft>
                <a:spcPts val="0"/>
              </a:spcAft>
              <a:buFont typeface="Arial" pitchFamily="34" charset="0"/>
              <a:buChar char="•"/>
              <a:defRPr/>
            </a:pPr>
            <a:r>
              <a:rPr lang="en-US" dirty="0"/>
              <a:t>Knew how far to shift aggregate demand, and</a:t>
            </a:r>
          </a:p>
          <a:p>
            <a:pPr marL="342900" indent="-342900">
              <a:spcAft>
                <a:spcPts val="0"/>
              </a:spcAft>
              <a:buFont typeface="Arial" pitchFamily="34" charset="0"/>
              <a:buChar char="•"/>
              <a:defRPr/>
            </a:pPr>
            <a:r>
              <a:rPr lang="en-US" dirty="0"/>
              <a:t>Was able to shift aggregate demand exactly this far.</a:t>
            </a:r>
          </a:p>
          <a:p>
            <a:pPr>
              <a:spcAft>
                <a:spcPts val="0"/>
              </a:spcAft>
              <a:defRPr/>
            </a:pPr>
            <a:r>
              <a:rPr lang="en-US" dirty="0"/>
              <a:t>In practice, monetary policy is </a:t>
            </a:r>
            <a:r>
              <a:rPr lang="en-US" i="1" dirty="0"/>
              <a:t>much</a:t>
            </a:r>
            <a:r>
              <a:rPr lang="en-US" dirty="0"/>
              <a:t> harder to get right than the graphs make it appear.</a:t>
            </a:r>
          </a:p>
          <a:p>
            <a:pPr marL="342900" indent="-342900">
              <a:spcAft>
                <a:spcPts val="0"/>
              </a:spcAft>
              <a:buFont typeface="Arial" panose="020B0604020202020204" pitchFamily="34" charset="0"/>
              <a:buChar char="•"/>
              <a:defRPr/>
            </a:pPr>
            <a:r>
              <a:rPr lang="en-US" dirty="0"/>
              <a:t>Completely offsetting a recession is not realistic; the best the Fed can hope for is to make recessions milder and shorter.</a:t>
            </a:r>
          </a:p>
          <a:p>
            <a:pPr>
              <a:spcAft>
                <a:spcPts val="0"/>
              </a:spcAft>
              <a:defRPr/>
            </a:pPr>
            <a:endParaRPr lang="en-US" dirty="0"/>
          </a:p>
          <a:p>
            <a:pPr>
              <a:spcAft>
                <a:spcPts val="0"/>
              </a:spcAft>
              <a:defRPr/>
            </a:pPr>
            <a:r>
              <a:rPr lang="en-US" dirty="0"/>
              <a:t>Another complicating factor is that </a:t>
            </a:r>
            <a:r>
              <a:rPr lang="en-US" i="1" dirty="0"/>
              <a:t>current</a:t>
            </a:r>
            <a:r>
              <a:rPr lang="en-US" dirty="0"/>
              <a:t> economic variables are rarely known; we usually can only know them for the </a:t>
            </a:r>
            <a:r>
              <a:rPr lang="en-US" i="1" dirty="0"/>
              <a:t>past</a:t>
            </a:r>
            <a:r>
              <a:rPr lang="en-US" dirty="0"/>
              <a:t>—i.e. with a </a:t>
            </a:r>
            <a:r>
              <a:rPr lang="en-US" i="1" dirty="0"/>
              <a:t>lag</a:t>
            </a:r>
            <a:r>
              <a:rPr lang="en-US" dirty="0"/>
              <a:t>.</a:t>
            </a:r>
          </a:p>
          <a:p>
            <a:pPr>
              <a:spcAft>
                <a:spcPts val="0"/>
              </a:spcAft>
              <a:defRPr/>
            </a:pPr>
            <a:r>
              <a:rPr lang="en-US" i="1" dirty="0"/>
              <a:t>Example: In November 2001, NBER announced that the economy was in a recession that had begun in March 2001.</a:t>
            </a:r>
          </a:p>
          <a:p>
            <a:pPr>
              <a:spcAft>
                <a:spcPts val="0"/>
              </a:spcAft>
              <a:defRPr/>
            </a:pPr>
            <a:r>
              <a:rPr lang="en-US" i="1" dirty="0"/>
              <a:t>Several months later, it announced that the recession had ended… in November 2001.</a:t>
            </a:r>
          </a:p>
        </p:txBody>
      </p:sp>
    </p:spTree>
    <p:extLst>
      <p:ext uri="{BB962C8B-B14F-4D97-AF65-F5344CB8AC3E}">
        <p14:creationId xmlns:p14="http://schemas.microsoft.com/office/powerpoint/2010/main" val="123685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Poorly-timed monetary policy</a:t>
            </a:r>
          </a:p>
        </p:txBody>
      </p:sp>
      <p:sp>
        <p:nvSpPr>
          <p:cNvPr id="3" name="Text Placeholder 2"/>
          <p:cNvSpPr>
            <a:spLocks noGrp="1"/>
          </p:cNvSpPr>
          <p:nvPr>
            <p:ph type="body" sz="quarter" idx="11"/>
          </p:nvPr>
        </p:nvSpPr>
        <p:spPr>
          <a:xfrm>
            <a:off x="152400" y="838200"/>
            <a:ext cx="4114800" cy="5638800"/>
          </a:xfrm>
        </p:spPr>
        <p:txBody>
          <a:bodyPr/>
          <a:lstStyle/>
          <a:p>
            <a:pPr>
              <a:spcAft>
                <a:spcPts val="0"/>
              </a:spcAft>
              <a:defRPr/>
            </a:pPr>
            <a:r>
              <a:rPr lang="en-US" dirty="0"/>
              <a:t>Suppose a recession begins in August 2016. </a:t>
            </a:r>
          </a:p>
          <a:p>
            <a:pPr marL="342900" indent="-342900">
              <a:spcAft>
                <a:spcPts val="0"/>
              </a:spcAft>
              <a:buFont typeface="Arial" panose="020B0604020202020204" pitchFamily="34" charset="0"/>
              <a:buChar char="•"/>
              <a:defRPr/>
            </a:pPr>
            <a:r>
              <a:rPr lang="en-US" dirty="0"/>
              <a:t>The Fed finds out about the recession with a lag.</a:t>
            </a:r>
          </a:p>
          <a:p>
            <a:pPr marL="342900" indent="-342900">
              <a:spcAft>
                <a:spcPts val="0"/>
              </a:spcAft>
              <a:buFont typeface="Arial" panose="020B0604020202020204" pitchFamily="34" charset="0"/>
              <a:buChar char="•"/>
              <a:defRPr/>
            </a:pPr>
            <a:r>
              <a:rPr lang="en-US" dirty="0"/>
              <a:t>In June 2017, the Fed starts expansionary monetary policy; but the recession has already ended.</a:t>
            </a:r>
          </a:p>
          <a:p>
            <a:pPr>
              <a:spcAft>
                <a:spcPts val="0"/>
              </a:spcAft>
              <a:defRPr/>
            </a:pPr>
            <a:r>
              <a:rPr lang="en-US" dirty="0"/>
              <a:t>By keeping interest rates low for too long, the Fed encourages real GDP to go far beyond potential GDP. The result:</a:t>
            </a:r>
          </a:p>
          <a:p>
            <a:pPr marL="342900" indent="-342900">
              <a:spcAft>
                <a:spcPts val="0"/>
              </a:spcAft>
              <a:buFont typeface="Arial" pitchFamily="34" charset="0"/>
              <a:buChar char="•"/>
              <a:defRPr/>
            </a:pPr>
            <a:r>
              <a:rPr lang="en-US" dirty="0"/>
              <a:t>High inflation</a:t>
            </a:r>
          </a:p>
          <a:p>
            <a:pPr marL="342900" indent="-342900">
              <a:spcAft>
                <a:spcPts val="0"/>
              </a:spcAft>
              <a:buFont typeface="Arial" pitchFamily="34" charset="0"/>
              <a:buChar char="•"/>
              <a:defRPr/>
            </a:pPr>
            <a:r>
              <a:rPr lang="en-US" dirty="0"/>
              <a:t>The next recession will be more severe </a:t>
            </a:r>
          </a:p>
        </p:txBody>
      </p:sp>
      <p:sp>
        <p:nvSpPr>
          <p:cNvPr id="4" name="Text Placeholder 3"/>
          <p:cNvSpPr>
            <a:spLocks noGrp="1"/>
          </p:cNvSpPr>
          <p:nvPr>
            <p:ph type="body" sz="quarter" idx="12"/>
          </p:nvPr>
        </p:nvSpPr>
        <p:spPr/>
        <p:txBody>
          <a:bodyPr/>
          <a:lstStyle/>
          <a:p>
            <a:r>
              <a:rPr lang="en-US" dirty="0"/>
              <a:t>The effect of a poorly timed monetary policy on the economy</a:t>
            </a:r>
          </a:p>
        </p:txBody>
      </p:sp>
      <p:sp>
        <p:nvSpPr>
          <p:cNvPr id="5" name="Text Placeholder 4"/>
          <p:cNvSpPr>
            <a:spLocks noGrp="1"/>
          </p:cNvSpPr>
          <p:nvPr>
            <p:ph type="body" sz="quarter" idx="13"/>
          </p:nvPr>
        </p:nvSpPr>
        <p:spPr/>
        <p:txBody>
          <a:bodyPr/>
          <a:lstStyle/>
          <a:p>
            <a:r>
              <a:rPr lang="en-US" dirty="0"/>
              <a:t>Figure 15.8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0139" y="1828800"/>
            <a:ext cx="5167661" cy="3657601"/>
          </a:xfrm>
          <a:prstGeom prst="rect">
            <a:avLst/>
          </a:prstGeom>
        </p:spPr>
      </p:pic>
    </p:spTree>
    <p:extLst>
      <p:ext uri="{BB962C8B-B14F-4D97-AF65-F5344CB8AC3E}">
        <p14:creationId xmlns:p14="http://schemas.microsoft.com/office/powerpoint/2010/main" val="5912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750"/>
                                        <p:tgtEl>
                                          <p:spTgt spid="11"/>
                                        </p:tgtEl>
                                      </p:cBhvr>
                                    </p:animEffect>
                                  </p:childTnLst>
                                </p:cTn>
                              </p:par>
                              <p:par>
                                <p:cTn id="26" presetID="22" presetClass="entr" presetSubtype="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75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750"/>
                                        <p:tgtEl>
                                          <p:spTgt spid="13"/>
                                        </p:tgtEl>
                                      </p:cBhvr>
                                    </p:animEffect>
                                  </p:childTnLst>
                                </p:cTn>
                              </p:par>
                              <p:par>
                                <p:cTn id="38" presetID="22" presetClass="entr" presetSubtype="2"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750"/>
                                        <p:tgtEl>
                                          <p:spTgt spid="14"/>
                                        </p:tgtEl>
                                      </p:cBhvr>
                                    </p:animEffect>
                                  </p:childTnLst>
                                </p:cTn>
                              </p:par>
                            </p:childTnLst>
                          </p:cTn>
                        </p:par>
                        <p:par>
                          <p:cTn id="41" fill="hold">
                            <p:stCondLst>
                              <p:cond delay="1250"/>
                            </p:stCondLst>
                            <p:childTnLst>
                              <p:par>
                                <p:cTn id="42" presetID="22" presetClass="entr" presetSubtype="8" fill="hold" nodeType="after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left)">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left)">
                                      <p:cBhvr>
                                        <p:cTn id="49" dur="500"/>
                                        <p:tgtEl>
                                          <p:spTgt spid="3">
                                            <p:txEl>
                                              <p:pRg st="3" end="3"/>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750"/>
                                        <p:tgtEl>
                                          <p:spTgt spid="9"/>
                                        </p:tgtEl>
                                      </p:cBhvr>
                                    </p:animEffect>
                                  </p:childTnLst>
                                </p:cTn>
                              </p:par>
                              <p:par>
                                <p:cTn id="54" presetID="22" presetClass="entr" presetSubtype="8"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750"/>
                                        <p:tgtEl>
                                          <p:spTgt spid="15"/>
                                        </p:tgtEl>
                                      </p:cBhvr>
                                    </p:animEffect>
                                  </p:childTnLst>
                                </p:cTn>
                              </p:par>
                            </p:childTnLst>
                          </p:cTn>
                        </p:par>
                        <p:par>
                          <p:cTn id="57" fill="hold">
                            <p:stCondLst>
                              <p:cond delay="1250"/>
                            </p:stCondLst>
                            <p:childTnLst>
                              <p:par>
                                <p:cTn id="58" presetID="22" presetClass="entr" presetSubtype="8" fill="hold" nodeType="after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left)">
                                      <p:cBhvr>
                                        <p:cTn id="60" dur="500"/>
                                        <p:tgtEl>
                                          <p:spTgt spid="3">
                                            <p:txEl>
                                              <p:pRg st="4" end="4"/>
                                            </p:txEl>
                                          </p:spTgt>
                                        </p:tgtEl>
                                      </p:cBhvr>
                                    </p:animEffect>
                                  </p:childTnLst>
                                </p:cTn>
                              </p:par>
                            </p:childTnLst>
                          </p:cTn>
                        </p:par>
                        <p:par>
                          <p:cTn id="61" fill="hold">
                            <p:stCondLst>
                              <p:cond delay="1750"/>
                            </p:stCondLst>
                            <p:childTnLst>
                              <p:par>
                                <p:cTn id="62" presetID="22" presetClass="entr" presetSubtype="8" fill="hold" nodeType="after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wipe(left)">
                                      <p:cBhvr>
                                        <p:cTn id="6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forecasts</a:t>
            </a:r>
          </a:p>
        </p:txBody>
      </p:sp>
      <p:sp>
        <p:nvSpPr>
          <p:cNvPr id="3" name="Text Placeholder 2"/>
          <p:cNvSpPr>
            <a:spLocks noGrp="1"/>
          </p:cNvSpPr>
          <p:nvPr>
            <p:ph type="body" sz="quarter" idx="11"/>
          </p:nvPr>
        </p:nvSpPr>
        <p:spPr>
          <a:xfrm>
            <a:off x="152400" y="838200"/>
            <a:ext cx="8458200" cy="2667000"/>
          </a:xfrm>
        </p:spPr>
        <p:txBody>
          <a:bodyPr/>
          <a:lstStyle/>
          <a:p>
            <a:r>
              <a:rPr lang="en-US" dirty="0"/>
              <a:t>The Fed tries to set policy according to what it </a:t>
            </a:r>
            <a:r>
              <a:rPr lang="en-US" i="1" dirty="0"/>
              <a:t>forecasts</a:t>
            </a:r>
            <a:r>
              <a:rPr lang="en-US" dirty="0"/>
              <a:t> the state of the economy will be in the future.</a:t>
            </a:r>
          </a:p>
          <a:p>
            <a:pPr marL="342900" indent="-342900">
              <a:buFont typeface="Arial" panose="020B0604020202020204" pitchFamily="34" charset="0"/>
              <a:buChar char="•"/>
            </a:pPr>
            <a:r>
              <a:rPr lang="en-US" dirty="0"/>
              <a:t>Good policy requires accurate forecasts.</a:t>
            </a:r>
          </a:p>
          <a:p>
            <a:endParaRPr lang="en-US" dirty="0"/>
          </a:p>
          <a:p>
            <a:r>
              <a:rPr lang="en-US" dirty="0"/>
              <a:t>The forecasts of most economists in 2006/2007 did not anticipate the severity of the coming recession.</a:t>
            </a:r>
          </a:p>
          <a:p>
            <a:pPr marL="342900" indent="-342900">
              <a:buFont typeface="Arial" panose="020B0604020202020204" pitchFamily="34" charset="0"/>
              <a:buChar char="•"/>
            </a:pPr>
            <a:r>
              <a:rPr lang="en-US" dirty="0"/>
              <a:t>So the Fed missed the opportunity to dampen the effects of the recession.</a:t>
            </a:r>
          </a:p>
        </p:txBody>
      </p:sp>
      <p:sp>
        <p:nvSpPr>
          <p:cNvPr id="4" name="Text Placeholder 3"/>
          <p:cNvSpPr>
            <a:spLocks noGrp="1"/>
          </p:cNvSpPr>
          <p:nvPr>
            <p:ph type="body" sz="quarter" idx="12"/>
          </p:nvPr>
        </p:nvSpPr>
        <p:spPr>
          <a:xfrm>
            <a:off x="5867400" y="6027737"/>
            <a:ext cx="2290763" cy="449263"/>
          </a:xfrm>
        </p:spPr>
        <p:txBody>
          <a:bodyPr/>
          <a:lstStyle/>
          <a:p>
            <a:r>
              <a:rPr lang="en-US" dirty="0"/>
              <a:t>Fed forecasts of real GDP growth during 2007 and 2008</a:t>
            </a:r>
          </a:p>
        </p:txBody>
      </p:sp>
      <p:sp>
        <p:nvSpPr>
          <p:cNvPr id="5" name="Text Placeholder 4"/>
          <p:cNvSpPr>
            <a:spLocks noGrp="1"/>
          </p:cNvSpPr>
          <p:nvPr>
            <p:ph type="body" sz="quarter" idx="13"/>
          </p:nvPr>
        </p:nvSpPr>
        <p:spPr>
          <a:xfrm>
            <a:off x="4533900" y="6027737"/>
            <a:ext cx="1352550" cy="381000"/>
          </a:xfrm>
        </p:spPr>
        <p:txBody>
          <a:bodyPr/>
          <a:lstStyle/>
          <a:p>
            <a:r>
              <a:rPr lang="en-US" dirty="0"/>
              <a:t>Table 15.1</a:t>
            </a:r>
          </a:p>
        </p:txBody>
      </p:sp>
      <p:graphicFrame>
        <p:nvGraphicFramePr>
          <p:cNvPr id="6" name="Group 111"/>
          <p:cNvGraphicFramePr>
            <a:graphicFrameLocks/>
          </p:cNvGraphicFramePr>
          <p:nvPr>
            <p:extLst>
              <p:ext uri="{D42A27DB-BD31-4B8C-83A1-F6EECF244321}">
                <p14:modId xmlns:p14="http://schemas.microsoft.com/office/powerpoint/2010/main" val="987009832"/>
              </p:ext>
            </p:extLst>
          </p:nvPr>
        </p:nvGraphicFramePr>
        <p:xfrm>
          <a:off x="1752600" y="3886200"/>
          <a:ext cx="6096001" cy="2060213"/>
        </p:xfrm>
        <a:graphic>
          <a:graphicData uri="http://schemas.openxmlformats.org/drawingml/2006/table">
            <a:tbl>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322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66B3"/>
                        </a:solidFill>
                        <a:effectLst/>
                        <a:latin typeface="Arial" charset="0"/>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Forecast Growth Rate</a:t>
                      </a: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Actual Growth Rate</a:t>
                      </a: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752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Date Forecast Was Made</a:t>
                      </a:r>
                      <a:endParaRPr kumimoji="0" lang="en-US" sz="1400" b="1" i="0" u="none" strike="noStrike" cap="none" normalizeH="0" baseline="0" dirty="0">
                        <a:ln>
                          <a:noFill/>
                        </a:ln>
                        <a:solidFill>
                          <a:srgbClr val="0066B3"/>
                        </a:solidFill>
                        <a:effectLst/>
                        <a:latin typeface="Arial" charset="0"/>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For 2007</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rgbClr val="0066B3"/>
                          </a:solidFill>
                          <a:effectLst/>
                          <a:latin typeface="Arial" charset="0"/>
                          <a:cs typeface="Times New Roman" pitchFamily="18" charset="0"/>
                        </a:rPr>
                        <a:t>For 2008</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2007</a:t>
                      </a: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2008</a:t>
                      </a: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6B3"/>
                          </a:solidFill>
                          <a:effectLst/>
                          <a:uLnTx/>
                          <a:uFillTx/>
                          <a:latin typeface="Arial" charset="0"/>
                          <a:cs typeface="Times New Roman" pitchFamily="18" charset="0"/>
                        </a:rPr>
                        <a:t>February 2006</a:t>
                      </a:r>
                      <a:endParaRPr kumimoji="0" lang="en-US" sz="1400" b="1" i="0" u="none" strike="noStrike" kern="1200" cap="none" spc="0" normalizeH="0" baseline="0" noProof="0" dirty="0">
                        <a:ln>
                          <a:noFill/>
                        </a:ln>
                        <a:solidFill>
                          <a:srgbClr val="0066B3"/>
                        </a:solidFill>
                        <a:effectLst/>
                        <a:uLnTx/>
                        <a:uFillTx/>
                        <a:latin typeface="Arial" charset="0"/>
                      </a:endParaRPr>
                    </a:p>
                  </a:txBody>
                  <a:tcPr marL="45720" marR="45720" anchor="ctr"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 to 4%</a:t>
                      </a:r>
                    </a:p>
                  </a:txBody>
                  <a:tcPr marL="45720" marR="45720" anchor="ctr"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No forecast</a:t>
                      </a:r>
                    </a:p>
                  </a:txBody>
                  <a:tcPr marL="45720" marR="45720" anchor="ctr"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1.8%</a:t>
                      </a:r>
                    </a:p>
                  </a:txBody>
                  <a:tcPr marL="45720" marR="45720" anchor="ctr"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-0.3%</a:t>
                      </a:r>
                    </a:p>
                  </a:txBody>
                  <a:tcPr marL="45720" marR="45720" anchor="ctr"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980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6B3"/>
                          </a:solidFill>
                          <a:effectLst/>
                          <a:uLnTx/>
                          <a:uFillTx/>
                          <a:latin typeface="Arial" charset="0"/>
                          <a:cs typeface="Times New Roman" pitchFamily="18" charset="0"/>
                        </a:rPr>
                        <a:t>May 2006</a:t>
                      </a:r>
                      <a:endParaRPr kumimoji="0" lang="en-US" sz="1400" b="1" i="0" u="none" strike="noStrike" kern="1200" cap="none" spc="0" normalizeH="0" baseline="0" noProof="0" dirty="0">
                        <a:ln>
                          <a:noFill/>
                        </a:ln>
                        <a:solidFill>
                          <a:srgbClr val="0066B3"/>
                        </a:solidFill>
                        <a:effectLst/>
                        <a:uLnTx/>
                        <a:uFillTx/>
                        <a:latin typeface="Arial" charset="0"/>
                      </a:endParaRPr>
                    </a:p>
                  </a:txBody>
                  <a:tcPr marL="45720" marR="4572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2.5% to 3.25%</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No forecast</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a:noFill/>
                    </a:lnL>
                    <a:lnR cap="flat">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0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6B3"/>
                          </a:solidFill>
                          <a:effectLst/>
                          <a:uLnTx/>
                          <a:uFillTx/>
                          <a:latin typeface="Arial" charset="0"/>
                          <a:cs typeface="Times New Roman" pitchFamily="18" charset="0"/>
                        </a:rPr>
                        <a:t>February 2007</a:t>
                      </a:r>
                      <a:endParaRPr kumimoji="0" lang="en-US" sz="1400" b="1" i="0" u="none" strike="noStrike" kern="1200" cap="none" spc="0" normalizeH="0" baseline="0" noProof="0" dirty="0">
                        <a:ln>
                          <a:noFill/>
                        </a:ln>
                        <a:solidFill>
                          <a:srgbClr val="0066B3"/>
                        </a:solidFill>
                        <a:effectLst/>
                        <a:uLnTx/>
                        <a:uFillTx/>
                        <a:latin typeface="Arial" charset="0"/>
                      </a:endParaRPr>
                    </a:p>
                  </a:txBody>
                  <a:tcPr marL="45720" marR="4572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2.25% to 3.25%</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2.5% to 3.25%</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a:noFill/>
                    </a:lnL>
                    <a:lnR cap="flat">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980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6B3"/>
                          </a:solidFill>
                          <a:effectLst/>
                          <a:uLnTx/>
                          <a:uFillTx/>
                          <a:latin typeface="Arial" charset="0"/>
                          <a:cs typeface="Times New Roman" pitchFamily="18" charset="0"/>
                        </a:rPr>
                        <a:t>July 2007</a:t>
                      </a:r>
                      <a:endParaRPr kumimoji="0" lang="en-US" sz="1400" b="1" i="0" u="none" strike="noStrike" kern="1200" cap="none" spc="0" normalizeH="0" baseline="0" noProof="0" dirty="0">
                        <a:ln>
                          <a:noFill/>
                        </a:ln>
                        <a:solidFill>
                          <a:srgbClr val="0066B3"/>
                        </a:solidFill>
                        <a:effectLst/>
                        <a:uLnTx/>
                        <a:uFillTx/>
                        <a:latin typeface="Arial" charset="0"/>
                      </a:endParaRPr>
                    </a:p>
                  </a:txBody>
                  <a:tcPr marL="45720" marR="45720" anchor="ctr" horzOverflow="overflow">
                    <a:lnL cap="flat">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No forecast</a:t>
                      </a:r>
                    </a:p>
                  </a:txBody>
                  <a:tcPr marL="45720" marR="45720" anchor="ctr"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2.5% to 3.0%</a:t>
                      </a:r>
                    </a:p>
                  </a:txBody>
                  <a:tcPr marL="45720" marR="45720" anchor="ctr"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2913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the Federal Reserve do?</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Last chapter we introduced the monetary policy tools that the Federal Reserve can use to influence the money supply.</a:t>
            </a:r>
          </a:p>
          <a:p>
            <a:pPr marL="342900" indent="-342900">
              <a:spcBef>
                <a:spcPts val="0"/>
              </a:spcBef>
              <a:spcAft>
                <a:spcPts val="1200"/>
              </a:spcAft>
              <a:buFont typeface="Arial" panose="020B0604020202020204" pitchFamily="34" charset="0"/>
              <a:buChar char="•"/>
              <a:defRPr/>
            </a:pPr>
            <a:r>
              <a:rPr lang="en-US" dirty="0"/>
              <a:t>Now we will address how and why the Fed takes the actions that it does.</a:t>
            </a:r>
          </a:p>
          <a:p>
            <a:pPr marL="342900" indent="-342900">
              <a:spcBef>
                <a:spcPts val="0"/>
              </a:spcBef>
              <a:spcAft>
                <a:spcPts val="1200"/>
              </a:spcAft>
              <a:buFont typeface="Arial" panose="020B0604020202020204" pitchFamily="34" charset="0"/>
              <a:buChar char="•"/>
              <a:defRPr/>
            </a:pPr>
            <a:r>
              <a:rPr lang="en-US" dirty="0"/>
              <a:t>We will also pay special attention to the unique circumstances surrounding the recession of 2007-2009, and the Fed’s response to those circumstances.</a:t>
            </a:r>
          </a:p>
        </p:txBody>
      </p:sp>
    </p:spTree>
    <p:extLst>
      <p:ext uri="{BB962C8B-B14F-4D97-AF65-F5344CB8AC3E}">
        <p14:creationId xmlns:p14="http://schemas.microsoft.com/office/powerpoint/2010/main" val="391478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Trying to hit a moving target</a:t>
            </a:r>
          </a:p>
        </p:txBody>
      </p:sp>
      <p:sp>
        <p:nvSpPr>
          <p:cNvPr id="3" name="Text Placeholder 2"/>
          <p:cNvSpPr>
            <a:spLocks noGrp="1"/>
          </p:cNvSpPr>
          <p:nvPr>
            <p:ph type="body" sz="quarter" idx="11"/>
          </p:nvPr>
        </p:nvSpPr>
        <p:spPr>
          <a:xfrm>
            <a:off x="152400" y="4343400"/>
            <a:ext cx="8686800" cy="2286000"/>
          </a:xfrm>
        </p:spPr>
        <p:txBody>
          <a:bodyPr/>
          <a:lstStyle/>
          <a:p>
            <a:pPr>
              <a:spcAft>
                <a:spcPts val="0"/>
              </a:spcAft>
              <a:defRPr/>
            </a:pPr>
            <a:r>
              <a:rPr lang="en-US" dirty="0"/>
              <a:t>As if the Fed’s job wasn’t hard enough, it also has to deal with </a:t>
            </a:r>
            <a:r>
              <a:rPr lang="en-US" i="1" dirty="0"/>
              <a:t>changing estimates</a:t>
            </a:r>
            <a:r>
              <a:rPr lang="en-US" dirty="0"/>
              <a:t> of important economic variables.</a:t>
            </a:r>
          </a:p>
          <a:p>
            <a:pPr marL="342900" indent="-342900">
              <a:spcAft>
                <a:spcPts val="0"/>
              </a:spcAft>
              <a:buFont typeface="Arial" panose="020B0604020202020204" pitchFamily="34" charset="0"/>
              <a:buChar char="•"/>
              <a:defRPr/>
            </a:pPr>
            <a:r>
              <a:rPr lang="en-US" dirty="0"/>
              <a:t>GDP from the first quarter of 2001 was initially estimated to have increased by 2.0%. But the estimate changed over time.</a:t>
            </a:r>
          </a:p>
          <a:p>
            <a:pPr marL="342900" indent="-342900">
              <a:spcAft>
                <a:spcPts val="0"/>
              </a:spcAft>
              <a:buFont typeface="Arial" panose="020B0604020202020204" pitchFamily="34" charset="0"/>
              <a:buChar char="•"/>
              <a:defRPr/>
            </a:pPr>
            <a:r>
              <a:rPr lang="en-US" dirty="0"/>
              <a:t>Not only was it revised later in 2001, it was revised in 2002, 2003, 2004…and again in 2009… and in 2013!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937" y="838200"/>
            <a:ext cx="6953863" cy="3505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937" y="838200"/>
            <a:ext cx="6953863" cy="3505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937" y="838200"/>
            <a:ext cx="6953863" cy="3505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937" y="838200"/>
            <a:ext cx="6953863" cy="3505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937" y="838200"/>
            <a:ext cx="6953863" cy="35052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937" y="838200"/>
            <a:ext cx="6953863" cy="3505200"/>
          </a:xfrm>
          <a:prstGeom prst="rect">
            <a:avLst/>
          </a:prstGeom>
        </p:spPr>
      </p:pic>
    </p:spTree>
    <p:extLst>
      <p:ext uri="{BB962C8B-B14F-4D97-AF65-F5344CB8AC3E}">
        <p14:creationId xmlns:p14="http://schemas.microsoft.com/office/powerpoint/2010/main" val="107889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75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750"/>
                                        <p:tgtEl>
                                          <p:spTgt spid="9"/>
                                        </p:tgtEl>
                                      </p:cBhvr>
                                    </p:animEffect>
                                  </p:childTnLst>
                                </p:cTn>
                              </p:par>
                            </p:childTnLst>
                          </p:cTn>
                        </p:par>
                        <p:par>
                          <p:cTn id="25" fill="hold">
                            <p:stCondLst>
                              <p:cond delay="175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par>
                                <p:cTn id="33" presetID="22" presetClass="entr" presetSubtype="2"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summary of how monetary policy works</a:t>
            </a:r>
          </a:p>
        </p:txBody>
      </p:sp>
      <p:sp>
        <p:nvSpPr>
          <p:cNvPr id="4" name="Text Placeholder 3"/>
          <p:cNvSpPr>
            <a:spLocks noGrp="1"/>
          </p:cNvSpPr>
          <p:nvPr>
            <p:ph type="body" sz="quarter" idx="12"/>
          </p:nvPr>
        </p:nvSpPr>
        <p:spPr>
          <a:xfrm>
            <a:off x="5600700" y="6180137"/>
            <a:ext cx="3276600" cy="449263"/>
          </a:xfrm>
        </p:spPr>
        <p:txBody>
          <a:bodyPr/>
          <a:lstStyle/>
          <a:p>
            <a:r>
              <a:rPr lang="en-US" dirty="0"/>
              <a:t>Expansionary and </a:t>
            </a:r>
            <a:r>
              <a:rPr lang="en-US" dirty="0" err="1"/>
              <a:t>contractionary</a:t>
            </a:r>
            <a:r>
              <a:rPr lang="en-US" dirty="0"/>
              <a:t> monetary policies</a:t>
            </a:r>
          </a:p>
        </p:txBody>
      </p:sp>
      <p:sp>
        <p:nvSpPr>
          <p:cNvPr id="5" name="Text Placeholder 4"/>
          <p:cNvSpPr>
            <a:spLocks noGrp="1"/>
          </p:cNvSpPr>
          <p:nvPr>
            <p:ph type="body" sz="quarter" idx="13"/>
          </p:nvPr>
        </p:nvSpPr>
        <p:spPr>
          <a:xfrm>
            <a:off x="4267200" y="6180137"/>
            <a:ext cx="1352550" cy="381000"/>
          </a:xfrm>
        </p:spPr>
        <p:txBody>
          <a:bodyPr/>
          <a:lstStyle/>
          <a:p>
            <a:r>
              <a:rPr lang="en-US" dirty="0"/>
              <a:t>Table 15.2</a:t>
            </a:r>
          </a:p>
        </p:txBody>
      </p:sp>
      <p:pic>
        <p:nvPicPr>
          <p:cNvPr id="8" name="Picture 14" descr="Table26-1-1"/>
          <p:cNvPicPr>
            <a:picLocks noChangeAspect="1" noChangeArrowheads="1"/>
          </p:cNvPicPr>
          <p:nvPr/>
        </p:nvPicPr>
        <p:blipFill rotWithShape="1">
          <a:blip r:embed="rId2"/>
          <a:srcRect r="78856"/>
          <a:stretch/>
        </p:blipFill>
        <p:spPr bwMode="auto">
          <a:xfrm>
            <a:off x="361950" y="764672"/>
            <a:ext cx="1784350" cy="2524125"/>
          </a:xfrm>
          <a:prstGeom prst="rect">
            <a:avLst/>
          </a:prstGeom>
          <a:noFill/>
          <a:ln w="9525">
            <a:noFill/>
            <a:miter lim="800000"/>
            <a:headEnd/>
            <a:tailEnd/>
          </a:ln>
        </p:spPr>
      </p:pic>
      <p:pic>
        <p:nvPicPr>
          <p:cNvPr id="7" name="Picture 14" descr="Table26-1-1"/>
          <p:cNvPicPr>
            <a:picLocks noChangeAspect="1" noChangeArrowheads="1"/>
          </p:cNvPicPr>
          <p:nvPr/>
        </p:nvPicPr>
        <p:blipFill rotWithShape="1">
          <a:blip r:embed="rId2"/>
          <a:srcRect l="21143"/>
          <a:stretch/>
        </p:blipFill>
        <p:spPr bwMode="auto">
          <a:xfrm>
            <a:off x="2146300" y="762000"/>
            <a:ext cx="6654800" cy="2524125"/>
          </a:xfrm>
          <a:prstGeom prst="rect">
            <a:avLst/>
          </a:prstGeom>
          <a:noFill/>
          <a:ln w="9525">
            <a:noFill/>
            <a:miter lim="800000"/>
            <a:headEnd/>
            <a:tailEnd/>
          </a:ln>
        </p:spPr>
      </p:pic>
      <p:sp>
        <p:nvSpPr>
          <p:cNvPr id="10" name="TextBox 9"/>
          <p:cNvSpPr txBox="1">
            <a:spLocks noChangeArrowheads="1"/>
          </p:cNvSpPr>
          <p:nvPr/>
        </p:nvSpPr>
        <p:spPr bwMode="auto">
          <a:xfrm>
            <a:off x="1841500" y="2979314"/>
            <a:ext cx="7061200" cy="769441"/>
          </a:xfrm>
          <a:prstGeom prst="rect">
            <a:avLst/>
          </a:prstGeom>
          <a:noFill/>
          <a:ln w="9525">
            <a:noFill/>
            <a:miter lim="800000"/>
            <a:headEnd/>
            <a:tailEnd/>
          </a:ln>
        </p:spPr>
        <p:txBody>
          <a:bodyPr wrap="square" anchor="ctr">
            <a:spAutoFit/>
          </a:bodyPr>
          <a:lstStyle/>
          <a:p>
            <a:r>
              <a:rPr lang="en-US" sz="2200" b="0" dirty="0"/>
              <a:t>In each of these steps, the changes are relative to what would have happened without the monetary policy.</a:t>
            </a:r>
          </a:p>
        </p:txBody>
      </p:sp>
      <p:grpSp>
        <p:nvGrpSpPr>
          <p:cNvPr id="11" name="Group 10"/>
          <p:cNvGrpSpPr/>
          <p:nvPr/>
        </p:nvGrpSpPr>
        <p:grpSpPr>
          <a:xfrm>
            <a:off x="3048000" y="1812423"/>
            <a:ext cx="4737100" cy="1166891"/>
            <a:chOff x="3048000" y="2212473"/>
            <a:chExt cx="4737100" cy="521355"/>
          </a:xfrm>
        </p:grpSpPr>
        <p:cxnSp>
          <p:nvCxnSpPr>
            <p:cNvPr id="12" name="Straight Arrow Connector 11"/>
            <p:cNvCxnSpPr/>
            <p:nvPr/>
          </p:nvCxnSpPr>
          <p:spPr bwMode="auto">
            <a:xfrm flipH="1" flipV="1">
              <a:off x="3048000" y="2212474"/>
              <a:ext cx="1841500" cy="513340"/>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cxnSp>
          <p:nvCxnSpPr>
            <p:cNvPr id="13" name="Straight Arrow Connector 12"/>
            <p:cNvCxnSpPr/>
            <p:nvPr/>
          </p:nvCxnSpPr>
          <p:spPr bwMode="auto">
            <a:xfrm flipH="1" flipV="1">
              <a:off x="4889501" y="2212473"/>
              <a:ext cx="482600" cy="493284"/>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cxnSp>
          <p:nvCxnSpPr>
            <p:cNvPr id="14" name="Straight Arrow Connector 13"/>
            <p:cNvCxnSpPr/>
            <p:nvPr/>
          </p:nvCxnSpPr>
          <p:spPr bwMode="auto">
            <a:xfrm flipV="1">
              <a:off x="5835652" y="2240544"/>
              <a:ext cx="301624" cy="493284"/>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cxnSp>
          <p:nvCxnSpPr>
            <p:cNvPr id="15" name="Straight Arrow Connector 14"/>
            <p:cNvCxnSpPr/>
            <p:nvPr/>
          </p:nvCxnSpPr>
          <p:spPr bwMode="auto">
            <a:xfrm flipV="1">
              <a:off x="6235701" y="2212473"/>
              <a:ext cx="1549399" cy="503312"/>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grpSp>
      <p:sp>
        <p:nvSpPr>
          <p:cNvPr id="21" name="TextBox 20"/>
          <p:cNvSpPr txBox="1">
            <a:spLocks noChangeArrowheads="1"/>
          </p:cNvSpPr>
          <p:nvPr/>
        </p:nvSpPr>
        <p:spPr bwMode="auto">
          <a:xfrm>
            <a:off x="153990" y="2044236"/>
            <a:ext cx="2997196" cy="769441"/>
          </a:xfrm>
          <a:prstGeom prst="rect">
            <a:avLst/>
          </a:prstGeom>
          <a:noFill/>
          <a:ln w="9525">
            <a:noFill/>
            <a:miter lim="800000"/>
            <a:headEnd/>
            <a:tailEnd/>
          </a:ln>
        </p:spPr>
        <p:txBody>
          <a:bodyPr wrap="square" anchor="ctr">
            <a:spAutoFit/>
          </a:bodyPr>
          <a:lstStyle/>
          <a:p>
            <a:pPr algn="ctr"/>
            <a:r>
              <a:rPr lang="en-US" sz="2200" b="0" dirty="0"/>
              <a:t>a.k.a. “loose” or “easy” monetary policy</a:t>
            </a:r>
          </a:p>
        </p:txBody>
      </p:sp>
      <p:pic>
        <p:nvPicPr>
          <p:cNvPr id="6" name="Picture 15" descr="Table26-1-2"/>
          <p:cNvPicPr>
            <a:picLocks noChangeAspect="1" noChangeArrowheads="1"/>
          </p:cNvPicPr>
          <p:nvPr/>
        </p:nvPicPr>
        <p:blipFill rotWithShape="1">
          <a:blip r:embed="rId3"/>
          <a:srcRect l="21294"/>
          <a:stretch/>
        </p:blipFill>
        <p:spPr bwMode="auto">
          <a:xfrm>
            <a:off x="2076454" y="3721010"/>
            <a:ext cx="6642100" cy="2524125"/>
          </a:xfrm>
          <a:prstGeom prst="rect">
            <a:avLst/>
          </a:prstGeom>
          <a:noFill/>
          <a:ln w="9525">
            <a:noFill/>
            <a:miter lim="800000"/>
            <a:headEnd/>
            <a:tailEnd/>
          </a:ln>
        </p:spPr>
      </p:pic>
      <p:pic>
        <p:nvPicPr>
          <p:cNvPr id="9" name="Picture 15" descr="Table26-1-2"/>
          <p:cNvPicPr>
            <a:picLocks noChangeAspect="1" noChangeArrowheads="1"/>
          </p:cNvPicPr>
          <p:nvPr/>
        </p:nvPicPr>
        <p:blipFill rotWithShape="1">
          <a:blip r:embed="rId3"/>
          <a:srcRect r="77953"/>
          <a:stretch/>
        </p:blipFill>
        <p:spPr bwMode="auto">
          <a:xfrm>
            <a:off x="285750" y="3718593"/>
            <a:ext cx="1860550" cy="2524125"/>
          </a:xfrm>
          <a:prstGeom prst="rect">
            <a:avLst/>
          </a:prstGeom>
          <a:noFill/>
          <a:ln w="9525">
            <a:noFill/>
            <a:miter lim="800000"/>
            <a:headEnd/>
            <a:tailEnd/>
          </a:ln>
        </p:spPr>
      </p:pic>
      <p:grpSp>
        <p:nvGrpSpPr>
          <p:cNvPr id="16" name="Group 15"/>
          <p:cNvGrpSpPr/>
          <p:nvPr/>
        </p:nvGrpSpPr>
        <p:grpSpPr>
          <a:xfrm>
            <a:off x="3048000" y="3839818"/>
            <a:ext cx="4648200" cy="1140837"/>
            <a:chOff x="3048000" y="4239868"/>
            <a:chExt cx="4648200" cy="436907"/>
          </a:xfrm>
        </p:grpSpPr>
        <p:cxnSp>
          <p:nvCxnSpPr>
            <p:cNvPr id="17" name="Straight Arrow Connector 16"/>
            <p:cNvCxnSpPr/>
            <p:nvPr/>
          </p:nvCxnSpPr>
          <p:spPr bwMode="auto">
            <a:xfrm flipH="1">
              <a:off x="3048000" y="4259926"/>
              <a:ext cx="1892302" cy="416849"/>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cxnSp>
          <p:nvCxnSpPr>
            <p:cNvPr id="18" name="Straight Arrow Connector 17"/>
            <p:cNvCxnSpPr/>
            <p:nvPr/>
          </p:nvCxnSpPr>
          <p:spPr bwMode="auto">
            <a:xfrm flipH="1">
              <a:off x="4889500" y="4239868"/>
              <a:ext cx="533404" cy="436907"/>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cxnSp>
          <p:nvCxnSpPr>
            <p:cNvPr id="19" name="Straight Arrow Connector 18"/>
            <p:cNvCxnSpPr/>
            <p:nvPr/>
          </p:nvCxnSpPr>
          <p:spPr bwMode="auto">
            <a:xfrm>
              <a:off x="5886453" y="4267939"/>
              <a:ext cx="400049" cy="408836"/>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cxnSp>
          <p:nvCxnSpPr>
            <p:cNvPr id="20" name="Straight Arrow Connector 19"/>
            <p:cNvCxnSpPr/>
            <p:nvPr/>
          </p:nvCxnSpPr>
          <p:spPr bwMode="auto">
            <a:xfrm>
              <a:off x="6286502" y="4249896"/>
              <a:ext cx="1409698" cy="426879"/>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grpSp>
      <p:sp>
        <p:nvSpPr>
          <p:cNvPr id="22" name="TextBox 21"/>
          <p:cNvSpPr txBox="1">
            <a:spLocks noChangeArrowheads="1"/>
          </p:cNvSpPr>
          <p:nvPr/>
        </p:nvSpPr>
        <p:spPr bwMode="auto">
          <a:xfrm>
            <a:off x="153990" y="4226332"/>
            <a:ext cx="2379660" cy="769441"/>
          </a:xfrm>
          <a:prstGeom prst="rect">
            <a:avLst/>
          </a:prstGeom>
          <a:noFill/>
          <a:ln w="9525">
            <a:noFill/>
            <a:miter lim="800000"/>
            <a:headEnd/>
            <a:tailEnd/>
          </a:ln>
        </p:spPr>
        <p:txBody>
          <a:bodyPr wrap="square" anchor="ctr">
            <a:spAutoFit/>
          </a:bodyPr>
          <a:lstStyle/>
          <a:p>
            <a:pPr algn="ctr"/>
            <a:r>
              <a:rPr lang="en-US" sz="2200" b="0" dirty="0"/>
              <a:t>a.k.a. “tight” monetary policy</a:t>
            </a:r>
          </a:p>
        </p:txBody>
      </p:sp>
    </p:spTree>
    <p:extLst>
      <p:ext uri="{BB962C8B-B14F-4D97-AF65-F5344CB8AC3E}">
        <p14:creationId xmlns:p14="http://schemas.microsoft.com/office/powerpoint/2010/main" val="14378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wipe(left)">
                                      <p:cBhvr>
                                        <p:cTn id="11" dur="500"/>
                                        <p:tgtEl>
                                          <p:spTgt spid="21">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wipe(left)">
                                      <p:cBhvr>
                                        <p:cTn id="32" dur="500"/>
                                        <p:tgtEl>
                                          <p:spTgt spid="22">
                                            <p:txEl>
                                              <p:pRg st="0" end="0"/>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000"/>
                                        <p:tgtEl>
                                          <p:spTgt spid="6"/>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1" grpId="0" build="p"/>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Monetary Policy in the Dynamic Aggregate Demand and Aggregate Supply Model</a:t>
            </a:r>
          </a:p>
        </p:txBody>
      </p:sp>
      <p:sp>
        <p:nvSpPr>
          <p:cNvPr id="3" name="Content Placeholder 2"/>
          <p:cNvSpPr>
            <a:spLocks noGrp="1"/>
          </p:cNvSpPr>
          <p:nvPr>
            <p:ph sz="quarter" idx="10"/>
          </p:nvPr>
        </p:nvSpPr>
        <p:spPr/>
        <p:txBody>
          <a:bodyPr/>
          <a:lstStyle/>
          <a:p>
            <a:r>
              <a:rPr lang="en-US" dirty="0"/>
              <a:t>15.4</a:t>
            </a:r>
          </a:p>
        </p:txBody>
      </p:sp>
      <p:sp>
        <p:nvSpPr>
          <p:cNvPr id="4" name="Text Placeholder 3"/>
          <p:cNvSpPr>
            <a:spLocks noGrp="1"/>
          </p:cNvSpPr>
          <p:nvPr>
            <p:ph type="body" sz="quarter" idx="11"/>
          </p:nvPr>
        </p:nvSpPr>
        <p:spPr/>
        <p:txBody>
          <a:bodyPr/>
          <a:lstStyle/>
          <a:p>
            <a:r>
              <a:rPr lang="en-US" dirty="0"/>
              <a:t>Use the dynamic aggregate demand and aggregate supply model to analyze monetary policy.</a:t>
            </a:r>
          </a:p>
        </p:txBody>
      </p:sp>
    </p:spTree>
    <p:extLst>
      <p:ext uri="{BB962C8B-B14F-4D97-AF65-F5344CB8AC3E}">
        <p14:creationId xmlns:p14="http://schemas.microsoft.com/office/powerpoint/2010/main" val="3662368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policy in the dynamic AD-AS model</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We used the static AD-AS model initially for simplicity.</a:t>
            </a:r>
          </a:p>
          <a:p>
            <a:pPr marL="342900" indent="-342900">
              <a:spcBef>
                <a:spcPts val="0"/>
              </a:spcBef>
              <a:spcAft>
                <a:spcPts val="1200"/>
              </a:spcAft>
              <a:buFont typeface="Arial" panose="020B0604020202020204" pitchFamily="34" charset="0"/>
              <a:buChar char="•"/>
              <a:defRPr/>
            </a:pPr>
            <a:r>
              <a:rPr lang="en-US" dirty="0"/>
              <a:t>But in reality, potential GDP increases every year (long-run growth); and the economy generally experiences inflation every year.</a:t>
            </a:r>
          </a:p>
          <a:p>
            <a:pPr>
              <a:spcBef>
                <a:spcPts val="0"/>
              </a:spcBef>
              <a:spcAft>
                <a:spcPts val="1200"/>
              </a:spcAft>
              <a:defRPr/>
            </a:pPr>
            <a:endParaRPr lang="en-US" dirty="0"/>
          </a:p>
          <a:p>
            <a:pPr>
              <a:spcBef>
                <a:spcPts val="0"/>
              </a:spcBef>
              <a:spcAft>
                <a:spcPts val="1200"/>
              </a:spcAft>
              <a:defRPr/>
            </a:pPr>
            <a:r>
              <a:rPr lang="en-US" dirty="0"/>
              <a:t>We can account for these in the </a:t>
            </a:r>
            <a:r>
              <a:rPr lang="en-US" i="1" dirty="0"/>
              <a:t>dynamic aggregate demand and aggregate supply model</a:t>
            </a:r>
            <a:r>
              <a:rPr lang="en-US" dirty="0"/>
              <a:t>. Recall that this features:</a:t>
            </a:r>
          </a:p>
          <a:p>
            <a:pPr marL="342900" indent="-342900">
              <a:spcBef>
                <a:spcPts val="0"/>
              </a:spcBef>
              <a:spcAft>
                <a:spcPts val="1200"/>
              </a:spcAft>
              <a:buFont typeface="Arial" pitchFamily="34" charset="0"/>
              <a:buChar char="•"/>
              <a:defRPr/>
            </a:pPr>
            <a:r>
              <a:rPr lang="en-US" dirty="0"/>
              <a:t>Annual increases in long-run aggregate supply (potential GDP)</a:t>
            </a:r>
          </a:p>
          <a:p>
            <a:pPr marL="342900" indent="-342900">
              <a:spcBef>
                <a:spcPts val="0"/>
              </a:spcBef>
              <a:spcAft>
                <a:spcPts val="1200"/>
              </a:spcAft>
              <a:buFont typeface="Arial" pitchFamily="34" charset="0"/>
              <a:buChar char="•"/>
              <a:defRPr/>
            </a:pPr>
            <a:r>
              <a:rPr lang="en-US" dirty="0"/>
              <a:t>Typically, larger annual increases in aggregate demand</a:t>
            </a:r>
          </a:p>
          <a:p>
            <a:pPr marL="342900" indent="-342900">
              <a:spcBef>
                <a:spcPts val="0"/>
              </a:spcBef>
              <a:spcAft>
                <a:spcPts val="1200"/>
              </a:spcAft>
              <a:buFont typeface="Arial" pitchFamily="34" charset="0"/>
              <a:buChar char="•"/>
              <a:defRPr/>
            </a:pPr>
            <a:r>
              <a:rPr lang="en-US" dirty="0"/>
              <a:t>Typically, smaller annual increases in short-run aggregate supply</a:t>
            </a:r>
          </a:p>
          <a:p>
            <a:pPr marL="342900" indent="-342900">
              <a:spcBef>
                <a:spcPts val="0"/>
              </a:spcBef>
              <a:spcAft>
                <a:spcPts val="1200"/>
              </a:spcAft>
              <a:buFont typeface="Arial" pitchFamily="34" charset="0"/>
              <a:buChar char="•"/>
              <a:defRPr/>
            </a:pPr>
            <a:r>
              <a:rPr lang="en-US" dirty="0"/>
              <a:t>Typically, therefore, annual increases in the price level</a:t>
            </a:r>
          </a:p>
        </p:txBody>
      </p:sp>
    </p:spTree>
    <p:extLst>
      <p:ext uri="{BB962C8B-B14F-4D97-AF65-F5344CB8AC3E}">
        <p14:creationId xmlns:p14="http://schemas.microsoft.com/office/powerpoint/2010/main" val="2803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Expansionary monetary policy in the dynamic model</a:t>
            </a:r>
          </a:p>
        </p:txBody>
      </p:sp>
      <p:sp>
        <p:nvSpPr>
          <p:cNvPr id="3" name="Text Placeholder 2"/>
          <p:cNvSpPr>
            <a:spLocks noGrp="1"/>
          </p:cNvSpPr>
          <p:nvPr>
            <p:ph type="body" sz="quarter" idx="11"/>
          </p:nvPr>
        </p:nvSpPr>
        <p:spPr>
          <a:xfrm>
            <a:off x="152400" y="838200"/>
            <a:ext cx="4038600" cy="5638800"/>
          </a:xfrm>
        </p:spPr>
        <p:txBody>
          <a:bodyPr/>
          <a:lstStyle/>
          <a:p>
            <a:pPr>
              <a:spcAft>
                <a:spcPts val="0"/>
              </a:spcAft>
              <a:defRPr/>
            </a:pPr>
            <a:r>
              <a:rPr lang="en-US" dirty="0"/>
              <a:t>In period 1, the economy is in long-run equilibrium at $17.0 trillion.</a:t>
            </a:r>
          </a:p>
          <a:p>
            <a:pPr>
              <a:spcAft>
                <a:spcPts val="0"/>
              </a:spcAft>
              <a:defRPr/>
            </a:pPr>
            <a:r>
              <a:rPr lang="en-US" dirty="0"/>
              <a:t>The Fed forecasts that aggregate demand will not rise fast enough, so that in period 2, the short-run equilibrium will fall below potential GDP, at $17.3 trillion.</a:t>
            </a:r>
          </a:p>
          <a:p>
            <a:pPr>
              <a:spcAft>
                <a:spcPts val="0"/>
              </a:spcAft>
              <a:defRPr/>
            </a:pPr>
            <a:r>
              <a:rPr lang="en-US" dirty="0"/>
              <a:t>So the Fed uses expansionary monetary policy to increase aggregate demand.</a:t>
            </a:r>
          </a:p>
          <a:p>
            <a:pPr>
              <a:spcAft>
                <a:spcPts val="0"/>
              </a:spcAft>
              <a:defRPr/>
            </a:pPr>
            <a:r>
              <a:rPr lang="en-US" dirty="0"/>
              <a:t>The result: real GDP at its potential; and a higher level of inflation than would otherwise have occurred.</a:t>
            </a:r>
          </a:p>
        </p:txBody>
      </p:sp>
      <p:sp>
        <p:nvSpPr>
          <p:cNvPr id="4" name="Text Placeholder 3"/>
          <p:cNvSpPr>
            <a:spLocks noGrp="1"/>
          </p:cNvSpPr>
          <p:nvPr>
            <p:ph type="body" sz="quarter" idx="12"/>
          </p:nvPr>
        </p:nvSpPr>
        <p:spPr/>
        <p:txBody>
          <a:bodyPr/>
          <a:lstStyle/>
          <a:p>
            <a:r>
              <a:rPr lang="en-US" dirty="0"/>
              <a:t>An expansionary monetary policy</a:t>
            </a:r>
          </a:p>
        </p:txBody>
      </p:sp>
      <p:sp>
        <p:nvSpPr>
          <p:cNvPr id="5" name="Text Placeholder 4"/>
          <p:cNvSpPr>
            <a:spLocks noGrp="1"/>
          </p:cNvSpPr>
          <p:nvPr>
            <p:ph type="body" sz="quarter" idx="13"/>
          </p:nvPr>
        </p:nvSpPr>
        <p:spPr/>
        <p:txBody>
          <a:bodyPr/>
          <a:lstStyle/>
          <a:p>
            <a:r>
              <a:rPr lang="en-US" dirty="0"/>
              <a:t>Figure 15.9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57600" y="1371600"/>
            <a:ext cx="5430205" cy="4038600"/>
          </a:xfrm>
          <a:prstGeom prst="rect">
            <a:avLst/>
          </a:prstGeom>
        </p:spPr>
      </p:pic>
    </p:spTree>
    <p:extLst>
      <p:ext uri="{BB962C8B-B14F-4D97-AF65-F5344CB8AC3E}">
        <p14:creationId xmlns:p14="http://schemas.microsoft.com/office/powerpoint/2010/main" val="38759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750"/>
                                        <p:tgtEl>
                                          <p:spTgt spid="12"/>
                                        </p:tgtEl>
                                      </p:cBhvr>
                                    </p:animEffect>
                                  </p:childTnLst>
                                </p:cTn>
                              </p:par>
                            </p:childTnLst>
                          </p:cTn>
                        </p:par>
                        <p:par>
                          <p:cTn id="33" fill="hold">
                            <p:stCondLst>
                              <p:cond delay="1250"/>
                            </p:stCondLst>
                            <p:childTnLst>
                              <p:par>
                                <p:cTn id="34" presetID="2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50"/>
                                        <p:tgtEl>
                                          <p:spTgt spid="14"/>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750"/>
                                        <p:tgtEl>
                                          <p:spTgt spid="13"/>
                                        </p:tgtEl>
                                      </p:cBhvr>
                                    </p:animEffect>
                                  </p:childTnLst>
                                </p:cTn>
                              </p:par>
                            </p:childTnLst>
                          </p:cTn>
                        </p:par>
                        <p:par>
                          <p:cTn id="41" fill="hold">
                            <p:stCondLst>
                              <p:cond delay="2750"/>
                            </p:stCondLst>
                            <p:childTnLst>
                              <p:par>
                                <p:cTn id="42" presetID="2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750"/>
                                        <p:tgtEl>
                                          <p:spTgt spid="11"/>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75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left)">
                                      <p:cBhvr>
                                        <p:cTn id="53" dur="500"/>
                                        <p:tgtEl>
                                          <p:spTgt spid="3">
                                            <p:txEl>
                                              <p:pRg st="2" end="2"/>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750"/>
                                        <p:tgtEl>
                                          <p:spTgt spid="18"/>
                                        </p:tgtEl>
                                      </p:cBhvr>
                                    </p:animEffect>
                                  </p:childTnLst>
                                </p:cTn>
                              </p:par>
                            </p:childTnLst>
                          </p:cTn>
                        </p:par>
                        <p:par>
                          <p:cTn id="58" fill="hold">
                            <p:stCondLst>
                              <p:cond delay="1250"/>
                            </p:stCondLst>
                            <p:childTnLst>
                              <p:par>
                                <p:cTn id="59" presetID="22" presetClass="entr" presetSubtype="8"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750"/>
                                        <p:tgtEl>
                                          <p:spTgt spid="16"/>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750"/>
                                        <p:tgtEl>
                                          <p:spTgt spid="17"/>
                                        </p:tgtEl>
                                      </p:cBhvr>
                                    </p:animEffect>
                                  </p:childTnLst>
                                </p:cTn>
                              </p:par>
                            </p:childTnLst>
                          </p:cTn>
                        </p:par>
                        <p:par>
                          <p:cTn id="66" fill="hold">
                            <p:stCondLst>
                              <p:cond delay="2750"/>
                            </p:stCondLst>
                            <p:childTnLst>
                              <p:par>
                                <p:cTn id="67" presetID="22" presetClass="entr" presetSubtype="8" fill="hold" nodeType="after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left)">
                                      <p:cBhvr>
                                        <p:cTn id="6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Expansionary monetary policy in the dynamic model</a:t>
            </a:r>
          </a:p>
        </p:txBody>
      </p:sp>
      <p:sp>
        <p:nvSpPr>
          <p:cNvPr id="3" name="Text Placeholder 2"/>
          <p:cNvSpPr>
            <a:spLocks noGrp="1"/>
          </p:cNvSpPr>
          <p:nvPr>
            <p:ph type="body" sz="quarter" idx="11"/>
          </p:nvPr>
        </p:nvSpPr>
        <p:spPr>
          <a:xfrm>
            <a:off x="152400" y="838200"/>
            <a:ext cx="4038600" cy="5638800"/>
          </a:xfrm>
        </p:spPr>
        <p:txBody>
          <a:bodyPr/>
          <a:lstStyle/>
          <a:p>
            <a:pPr>
              <a:spcAft>
                <a:spcPts val="0"/>
              </a:spcAft>
              <a:defRPr/>
            </a:pPr>
            <a:r>
              <a:rPr lang="en-US" dirty="0"/>
              <a:t>In 2005, the Fed believed the economy was in long-run equilibrium.</a:t>
            </a:r>
          </a:p>
          <a:p>
            <a:pPr>
              <a:spcAft>
                <a:spcPts val="0"/>
              </a:spcAft>
              <a:defRPr/>
            </a:pPr>
            <a:r>
              <a:rPr lang="en-US" dirty="0"/>
              <a:t>In 2006, the Fed believed aggregate demand growth</a:t>
            </a:r>
            <a:br>
              <a:rPr lang="en-US" dirty="0"/>
            </a:br>
            <a:r>
              <a:rPr lang="en-US" dirty="0"/>
              <a:t>was going to be “too high”, resulting in excessive inflation.</a:t>
            </a:r>
          </a:p>
          <a:p>
            <a:pPr marL="342900" indent="-342900">
              <a:spcAft>
                <a:spcPts val="0"/>
              </a:spcAft>
              <a:buFont typeface="Arial" panose="020B0604020202020204" pitchFamily="34" charset="0"/>
              <a:buChar char="•"/>
              <a:defRPr/>
            </a:pPr>
            <a:r>
              <a:rPr lang="en-US" dirty="0"/>
              <a:t>So the Fed raised the federal funds rate—a </a:t>
            </a:r>
            <a:r>
              <a:rPr lang="en-US" dirty="0" err="1"/>
              <a:t>contractionary</a:t>
            </a:r>
            <a:r>
              <a:rPr lang="en-US" dirty="0"/>
              <a:t> monetary policy, designed to decrease inflation.</a:t>
            </a:r>
          </a:p>
          <a:p>
            <a:pPr marL="342900" indent="-342900">
              <a:spcAft>
                <a:spcPts val="0"/>
              </a:spcAft>
              <a:buFont typeface="Arial" panose="020B0604020202020204" pitchFamily="34" charset="0"/>
              <a:buChar char="•"/>
              <a:defRPr/>
            </a:pPr>
            <a:r>
              <a:rPr lang="en-US" dirty="0"/>
              <a:t>The result: lower real GDP and less inflation in 2006, than would otherwise have occurred.</a:t>
            </a:r>
          </a:p>
        </p:txBody>
      </p:sp>
      <p:sp>
        <p:nvSpPr>
          <p:cNvPr id="4" name="Text Placeholder 3"/>
          <p:cNvSpPr>
            <a:spLocks noGrp="1"/>
          </p:cNvSpPr>
          <p:nvPr>
            <p:ph type="body" sz="quarter" idx="12"/>
          </p:nvPr>
        </p:nvSpPr>
        <p:spPr>
          <a:xfrm>
            <a:off x="5867400" y="5562600"/>
            <a:ext cx="2438400" cy="449263"/>
          </a:xfrm>
        </p:spPr>
        <p:txBody>
          <a:bodyPr/>
          <a:lstStyle/>
          <a:p>
            <a:r>
              <a:rPr lang="en-US" dirty="0"/>
              <a:t>A </a:t>
            </a:r>
            <a:r>
              <a:rPr lang="en-US" dirty="0" err="1"/>
              <a:t>contractionary</a:t>
            </a:r>
            <a:r>
              <a:rPr lang="en-US" dirty="0"/>
              <a:t> monetary policy in 2006</a:t>
            </a:r>
          </a:p>
        </p:txBody>
      </p:sp>
      <p:sp>
        <p:nvSpPr>
          <p:cNvPr id="5" name="Text Placeholder 4"/>
          <p:cNvSpPr>
            <a:spLocks noGrp="1"/>
          </p:cNvSpPr>
          <p:nvPr>
            <p:ph type="body" sz="quarter" idx="13"/>
          </p:nvPr>
        </p:nvSpPr>
        <p:spPr>
          <a:xfrm>
            <a:off x="4495800" y="5562600"/>
            <a:ext cx="1390650" cy="381000"/>
          </a:xfrm>
        </p:spPr>
        <p:txBody>
          <a:bodyPr/>
          <a:lstStyle/>
          <a:p>
            <a:r>
              <a:rPr lang="en-US" dirty="0"/>
              <a:t>Figure 15.10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05200" y="1371600"/>
            <a:ext cx="5604289" cy="4038600"/>
          </a:xfrm>
          <a:prstGeom prst="rect">
            <a:avLst/>
          </a:prstGeom>
        </p:spPr>
      </p:pic>
    </p:spTree>
    <p:extLst>
      <p:ext uri="{BB962C8B-B14F-4D97-AF65-F5344CB8AC3E}">
        <p14:creationId xmlns:p14="http://schemas.microsoft.com/office/powerpoint/2010/main" val="31586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75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750"/>
                                        <p:tgtEl>
                                          <p:spTgt spid="12"/>
                                        </p:tgtEl>
                                      </p:cBhvr>
                                    </p:animEffect>
                                  </p:childTnLst>
                                </p:cTn>
                              </p:par>
                            </p:childTnLst>
                          </p:cTn>
                        </p:par>
                        <p:par>
                          <p:cTn id="36" fill="hold">
                            <p:stCondLst>
                              <p:cond delay="1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75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750"/>
                                        <p:tgtEl>
                                          <p:spTgt spid="13"/>
                                        </p:tgtEl>
                                      </p:cBhvr>
                                    </p:animEffect>
                                  </p:childTnLst>
                                </p:cTn>
                              </p:par>
                            </p:childTnLst>
                          </p:cTn>
                        </p:par>
                        <p:par>
                          <p:cTn id="47" fill="hold">
                            <p:stCondLst>
                              <p:cond delay="275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750"/>
                                        <p:tgtEl>
                                          <p:spTgt spid="17"/>
                                        </p:tgtEl>
                                      </p:cBhvr>
                                    </p:animEffect>
                                  </p:childTnLst>
                                </p:cTn>
                              </p:par>
                              <p:par>
                                <p:cTn id="51" presetID="22" presetClass="entr" presetSubtype="8"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75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left)">
                                      <p:cBhvr>
                                        <p:cTn id="58" dur="500"/>
                                        <p:tgtEl>
                                          <p:spTgt spid="3">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750"/>
                                        <p:tgtEl>
                                          <p:spTgt spid="20"/>
                                        </p:tgtEl>
                                      </p:cBhvr>
                                    </p:animEffect>
                                  </p:childTnLst>
                                </p:cTn>
                              </p:par>
                            </p:childTnLst>
                          </p:cTn>
                        </p:par>
                        <p:par>
                          <p:cTn id="63" fill="hold">
                            <p:stCondLst>
                              <p:cond delay="1250"/>
                            </p:stCondLst>
                            <p:childTnLst>
                              <p:par>
                                <p:cTn id="64" presetID="22" presetClass="entr" presetSubtype="2"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right)">
                                      <p:cBhvr>
                                        <p:cTn id="66" dur="750"/>
                                        <p:tgtEl>
                                          <p:spTgt spid="18"/>
                                        </p:tgtEl>
                                      </p:cBhvr>
                                    </p:animEffect>
                                  </p:childTnLst>
                                </p:cTn>
                              </p:par>
                              <p:par>
                                <p:cTn id="67" presetID="22" presetClass="entr" presetSubtype="8"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750"/>
                                        <p:tgtEl>
                                          <p:spTgt spid="19"/>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750"/>
                                        <p:tgtEl>
                                          <p:spTgt spid="22"/>
                                        </p:tgtEl>
                                      </p:cBhvr>
                                    </p:animEffect>
                                  </p:childTnLst>
                                </p:cTn>
                              </p:par>
                              <p:par>
                                <p:cTn id="74" presetID="22" presetClass="entr" presetSubtype="8"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750"/>
                                        <p:tgtEl>
                                          <p:spTgt spid="21"/>
                                        </p:tgtEl>
                                      </p:cBhvr>
                                    </p:animEffect>
                                  </p:childTnLst>
                                </p:cTn>
                              </p:par>
                            </p:childTnLst>
                          </p:cTn>
                        </p:par>
                        <p:par>
                          <p:cTn id="77" fill="hold">
                            <p:stCondLst>
                              <p:cond delay="2750"/>
                            </p:stCondLst>
                            <p:childTnLst>
                              <p:par>
                                <p:cTn id="78" presetID="22" presetClass="entr" presetSubtype="8" fill="hold" nodeType="afterEffect">
                                  <p:stCondLst>
                                    <p:cond delay="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wipe(left)">
                                      <p:cBhvr>
                                        <p:cTn id="8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A Closer Look at the Fed’s Setting of Monetary Policy Targets</a:t>
            </a:r>
          </a:p>
        </p:txBody>
      </p:sp>
      <p:sp>
        <p:nvSpPr>
          <p:cNvPr id="3" name="Content Placeholder 2"/>
          <p:cNvSpPr>
            <a:spLocks noGrp="1"/>
          </p:cNvSpPr>
          <p:nvPr>
            <p:ph sz="quarter" idx="10"/>
          </p:nvPr>
        </p:nvSpPr>
        <p:spPr/>
        <p:txBody>
          <a:bodyPr/>
          <a:lstStyle/>
          <a:p>
            <a:r>
              <a:rPr lang="en-US" dirty="0"/>
              <a:t>15.5</a:t>
            </a:r>
          </a:p>
        </p:txBody>
      </p:sp>
      <p:sp>
        <p:nvSpPr>
          <p:cNvPr id="4" name="Text Placeholder 3"/>
          <p:cNvSpPr>
            <a:spLocks noGrp="1"/>
          </p:cNvSpPr>
          <p:nvPr>
            <p:ph type="body" sz="quarter" idx="11"/>
          </p:nvPr>
        </p:nvSpPr>
        <p:spPr/>
        <p:txBody>
          <a:bodyPr/>
          <a:lstStyle/>
          <a:p>
            <a:r>
              <a:rPr lang="en-US" dirty="0"/>
              <a:t>Discuss the Fed’s setting of monetary policy targets.</a:t>
            </a:r>
          </a:p>
        </p:txBody>
      </p:sp>
    </p:spTree>
    <p:extLst>
      <p:ext uri="{BB962C8B-B14F-4D97-AF65-F5344CB8AC3E}">
        <p14:creationId xmlns:p14="http://schemas.microsoft.com/office/powerpoint/2010/main" val="2720513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the Fed target?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In normal times, the Fed targets the federal funds rate.</a:t>
            </a:r>
          </a:p>
          <a:p>
            <a:pPr marL="342900" indent="-342900">
              <a:spcBef>
                <a:spcPts val="0"/>
              </a:spcBef>
              <a:spcAft>
                <a:spcPts val="1200"/>
              </a:spcAft>
              <a:buFont typeface="Arial" panose="020B0604020202020204" pitchFamily="34" charset="0"/>
              <a:buChar char="•"/>
              <a:defRPr/>
            </a:pPr>
            <a:r>
              <a:rPr lang="en-US" dirty="0"/>
              <a:t>Should it use the money supply as its monetary policy target instead?</a:t>
            </a:r>
          </a:p>
          <a:p>
            <a:pPr>
              <a:spcBef>
                <a:spcPts val="0"/>
              </a:spcBef>
              <a:spcAft>
                <a:spcPts val="1200"/>
              </a:spcAft>
              <a:defRPr/>
            </a:pPr>
            <a:r>
              <a:rPr lang="en-US" i="1" dirty="0"/>
              <a:t>Monetarists</a:t>
            </a:r>
            <a:r>
              <a:rPr lang="en-US" dirty="0"/>
              <a:t>, led by Nobel Laureate Milton Friedman, said “yes”.</a:t>
            </a:r>
          </a:p>
          <a:p>
            <a:pPr marL="342900" indent="-342900">
              <a:spcBef>
                <a:spcPts val="0"/>
              </a:spcBef>
              <a:spcAft>
                <a:spcPts val="1200"/>
              </a:spcAft>
              <a:buFont typeface="Arial" panose="020B0604020202020204" pitchFamily="34" charset="0"/>
              <a:buChar char="•"/>
              <a:defRPr/>
            </a:pPr>
            <a:r>
              <a:rPr lang="en-US" dirty="0"/>
              <a:t>Friedman advocated a </a:t>
            </a:r>
            <a:r>
              <a:rPr lang="en-US" i="1" dirty="0"/>
              <a:t>monetary growth rule</a:t>
            </a:r>
            <a:r>
              <a:rPr lang="en-US" dirty="0"/>
              <a:t>, increasing the money supply at about the long-run rate of real GDP growth.</a:t>
            </a:r>
          </a:p>
          <a:p>
            <a:pPr marL="342900" indent="-342900">
              <a:spcBef>
                <a:spcPts val="0"/>
              </a:spcBef>
              <a:spcAft>
                <a:spcPts val="1200"/>
              </a:spcAft>
              <a:buFont typeface="Arial" panose="020B0604020202020204" pitchFamily="34" charset="0"/>
              <a:buChar char="•"/>
              <a:defRPr/>
            </a:pPr>
            <a:r>
              <a:rPr lang="en-US" dirty="0"/>
              <a:t>He argued that an active </a:t>
            </a:r>
            <a:r>
              <a:rPr lang="en-US" i="1" dirty="0"/>
              <a:t>countercyclical</a:t>
            </a:r>
            <a:r>
              <a:rPr lang="en-US" dirty="0"/>
              <a:t> monetary policy would serve to destabilize the economy; the monetary growth rule would provide stability instead.</a:t>
            </a:r>
          </a:p>
          <a:p>
            <a:pPr>
              <a:spcBef>
                <a:spcPts val="0"/>
              </a:spcBef>
              <a:spcAft>
                <a:spcPts val="1200"/>
              </a:spcAft>
              <a:defRPr/>
            </a:pPr>
            <a:r>
              <a:rPr lang="en-US" dirty="0"/>
              <a:t>Monetarism was popular in the 1970s; but since the 1980s, the link between the money supply and real GDP seems to have broken down: M1 seems to change “wildly”, but real GDP and inflation do not react in the same way.</a:t>
            </a:r>
          </a:p>
          <a:p>
            <a:pPr marL="342900" indent="-342900">
              <a:spcBef>
                <a:spcPts val="0"/>
              </a:spcBef>
              <a:spcAft>
                <a:spcPts val="1200"/>
              </a:spcAft>
              <a:buFont typeface="Arial" panose="020B0604020202020204" pitchFamily="34" charset="0"/>
              <a:buChar char="•"/>
              <a:defRPr/>
            </a:pPr>
            <a:r>
              <a:rPr lang="en-US" dirty="0"/>
              <a:t>Now, targeting the money supply is not seriously considered.</a:t>
            </a:r>
          </a:p>
        </p:txBody>
      </p:sp>
    </p:spTree>
    <p:extLst>
      <p:ext uri="{BB962C8B-B14F-4D97-AF65-F5344CB8AC3E}">
        <p14:creationId xmlns:p14="http://schemas.microsoft.com/office/powerpoint/2010/main" val="5543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do both?</a:t>
            </a:r>
          </a:p>
        </p:txBody>
      </p:sp>
      <p:sp>
        <p:nvSpPr>
          <p:cNvPr id="3" name="Text Placeholder 2"/>
          <p:cNvSpPr>
            <a:spLocks noGrp="1"/>
          </p:cNvSpPr>
          <p:nvPr>
            <p:ph type="body" sz="quarter" idx="11"/>
          </p:nvPr>
        </p:nvSpPr>
        <p:spPr>
          <a:xfrm>
            <a:off x="152399" y="838200"/>
            <a:ext cx="3427413" cy="5638800"/>
          </a:xfrm>
        </p:spPr>
        <p:txBody>
          <a:bodyPr/>
          <a:lstStyle/>
          <a:p>
            <a:pPr>
              <a:spcAft>
                <a:spcPts val="0"/>
              </a:spcAft>
              <a:defRPr/>
            </a:pPr>
            <a:r>
              <a:rPr lang="en-US" dirty="0"/>
              <a:t>It might seem that the Fed could “get the best of both worlds” by targeting </a:t>
            </a:r>
            <a:r>
              <a:rPr lang="en-US" i="1" dirty="0"/>
              <a:t>both</a:t>
            </a:r>
            <a:r>
              <a:rPr lang="en-US" dirty="0"/>
              <a:t> interest rates and the money supply.</a:t>
            </a:r>
          </a:p>
          <a:p>
            <a:pPr marL="342900" indent="-342900">
              <a:spcAft>
                <a:spcPts val="0"/>
              </a:spcAft>
              <a:buFont typeface="Arial" panose="020B0604020202020204" pitchFamily="34" charset="0"/>
              <a:buChar char="•"/>
              <a:defRPr/>
            </a:pPr>
            <a:r>
              <a:rPr lang="en-US" dirty="0"/>
              <a:t>But this is impossible: the two are linked through the money demand curve.</a:t>
            </a:r>
          </a:p>
          <a:p>
            <a:pPr marL="342900" indent="-342900">
              <a:spcAft>
                <a:spcPts val="0"/>
              </a:spcAft>
              <a:buFont typeface="Arial" panose="020B0604020202020204" pitchFamily="34" charset="0"/>
              <a:buChar char="•"/>
              <a:defRPr/>
            </a:pPr>
            <a:r>
              <a:rPr lang="en-US" dirty="0"/>
              <a:t>So a decrease in the money supply will increase interest rates; an increase in the money supply will increase interest rates.</a:t>
            </a:r>
          </a:p>
        </p:txBody>
      </p:sp>
      <p:sp>
        <p:nvSpPr>
          <p:cNvPr id="4" name="Text Placeholder 3"/>
          <p:cNvSpPr>
            <a:spLocks noGrp="1"/>
          </p:cNvSpPr>
          <p:nvPr>
            <p:ph type="body" sz="quarter" idx="12"/>
          </p:nvPr>
        </p:nvSpPr>
        <p:spPr/>
        <p:txBody>
          <a:bodyPr/>
          <a:lstStyle/>
          <a:p>
            <a:r>
              <a:rPr lang="en-US" dirty="0"/>
              <a:t>The Fed can’t target both the money supply and the interest rate</a:t>
            </a:r>
          </a:p>
        </p:txBody>
      </p:sp>
      <p:sp>
        <p:nvSpPr>
          <p:cNvPr id="5" name="Text Placeholder 4"/>
          <p:cNvSpPr>
            <a:spLocks noGrp="1"/>
          </p:cNvSpPr>
          <p:nvPr>
            <p:ph type="body" sz="quarter" idx="13"/>
          </p:nvPr>
        </p:nvSpPr>
        <p:spPr>
          <a:xfrm>
            <a:off x="4495800" y="5562600"/>
            <a:ext cx="1390650" cy="381000"/>
          </a:xfrm>
        </p:spPr>
        <p:txBody>
          <a:bodyPr/>
          <a:lstStyle/>
          <a:p>
            <a:r>
              <a:rPr lang="en-US" dirty="0"/>
              <a:t>Figure 15.11</a:t>
            </a:r>
          </a:p>
        </p:txBody>
      </p:sp>
      <p:pic>
        <p:nvPicPr>
          <p:cNvPr id="6" name="Picture 11" descr="fig26-11-1"/>
          <p:cNvPicPr>
            <a:picLocks noChangeAspect="1" noChangeArrowheads="1"/>
          </p:cNvPicPr>
          <p:nvPr/>
        </p:nvPicPr>
        <p:blipFill>
          <a:blip r:embed="rId3"/>
          <a:srcRect/>
          <a:stretch>
            <a:fillRect/>
          </a:stretch>
        </p:blipFill>
        <p:spPr bwMode="auto">
          <a:xfrm>
            <a:off x="3579813" y="860425"/>
            <a:ext cx="5400675" cy="4248150"/>
          </a:xfrm>
          <a:prstGeom prst="rect">
            <a:avLst/>
          </a:prstGeom>
          <a:noFill/>
          <a:ln w="9525">
            <a:noFill/>
            <a:miter lim="800000"/>
            <a:headEnd/>
            <a:tailEnd/>
          </a:ln>
        </p:spPr>
      </p:pic>
      <p:pic>
        <p:nvPicPr>
          <p:cNvPr id="7" name="Picture 12" descr="fig26-11-2"/>
          <p:cNvPicPr>
            <a:picLocks noChangeAspect="1" noChangeArrowheads="1"/>
          </p:cNvPicPr>
          <p:nvPr/>
        </p:nvPicPr>
        <p:blipFill>
          <a:blip r:embed="rId4"/>
          <a:srcRect/>
          <a:stretch>
            <a:fillRect/>
          </a:stretch>
        </p:blipFill>
        <p:spPr bwMode="auto">
          <a:xfrm>
            <a:off x="3579813" y="860425"/>
            <a:ext cx="5400675" cy="4248150"/>
          </a:xfrm>
          <a:prstGeom prst="rect">
            <a:avLst/>
          </a:prstGeom>
          <a:noFill/>
          <a:ln w="9525">
            <a:noFill/>
            <a:miter lim="800000"/>
            <a:headEnd/>
            <a:tailEnd/>
          </a:ln>
        </p:spPr>
      </p:pic>
      <p:pic>
        <p:nvPicPr>
          <p:cNvPr id="8" name="Picture 13" descr="fig26-11-3"/>
          <p:cNvPicPr>
            <a:picLocks noChangeAspect="1" noChangeArrowheads="1"/>
          </p:cNvPicPr>
          <p:nvPr/>
        </p:nvPicPr>
        <p:blipFill>
          <a:blip r:embed="rId5"/>
          <a:srcRect/>
          <a:stretch>
            <a:fillRect/>
          </a:stretch>
        </p:blipFill>
        <p:spPr bwMode="auto">
          <a:xfrm>
            <a:off x="3579813" y="860425"/>
            <a:ext cx="5400675" cy="4248150"/>
          </a:xfrm>
          <a:prstGeom prst="rect">
            <a:avLst/>
          </a:prstGeom>
          <a:noFill/>
          <a:ln w="9525">
            <a:noFill/>
            <a:miter lim="800000"/>
            <a:headEnd/>
            <a:tailEnd/>
          </a:ln>
        </p:spPr>
      </p:pic>
      <p:pic>
        <p:nvPicPr>
          <p:cNvPr id="9" name="Picture 14" descr="fig26-11-4"/>
          <p:cNvPicPr>
            <a:picLocks noChangeAspect="1" noChangeArrowheads="1"/>
          </p:cNvPicPr>
          <p:nvPr/>
        </p:nvPicPr>
        <p:blipFill>
          <a:blip r:embed="rId6"/>
          <a:srcRect/>
          <a:stretch>
            <a:fillRect/>
          </a:stretch>
        </p:blipFill>
        <p:spPr bwMode="auto">
          <a:xfrm>
            <a:off x="3579813" y="860425"/>
            <a:ext cx="5400675" cy="4248150"/>
          </a:xfrm>
          <a:prstGeom prst="rect">
            <a:avLst/>
          </a:prstGeom>
          <a:noFill/>
          <a:ln w="9525">
            <a:noFill/>
            <a:miter lim="800000"/>
            <a:headEnd/>
            <a:tailEnd/>
          </a:ln>
        </p:spPr>
      </p:pic>
      <p:pic>
        <p:nvPicPr>
          <p:cNvPr id="10" name="Picture 15" descr="fig26-11-5"/>
          <p:cNvPicPr>
            <a:picLocks noChangeAspect="1" noChangeArrowheads="1"/>
          </p:cNvPicPr>
          <p:nvPr/>
        </p:nvPicPr>
        <p:blipFill>
          <a:blip r:embed="rId7"/>
          <a:srcRect/>
          <a:stretch>
            <a:fillRect/>
          </a:stretch>
        </p:blipFill>
        <p:spPr bwMode="auto">
          <a:xfrm>
            <a:off x="3579813" y="860425"/>
            <a:ext cx="5400675" cy="4248150"/>
          </a:xfrm>
          <a:prstGeom prst="rect">
            <a:avLst/>
          </a:prstGeom>
          <a:noFill/>
          <a:ln w="9525">
            <a:noFill/>
            <a:miter lim="800000"/>
            <a:headEnd/>
            <a:tailEnd/>
          </a:ln>
        </p:spPr>
      </p:pic>
    </p:spTree>
    <p:extLst>
      <p:ext uri="{BB962C8B-B14F-4D97-AF65-F5344CB8AC3E}">
        <p14:creationId xmlns:p14="http://schemas.microsoft.com/office/powerpoint/2010/main" val="843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Taylor rule</a:t>
            </a:r>
          </a:p>
        </p:txBody>
      </p:sp>
      <p:sp>
        <p:nvSpPr>
          <p:cNvPr id="4" name="TextBox 3"/>
          <p:cNvSpPr txBox="1"/>
          <p:nvPr/>
        </p:nvSpPr>
        <p:spPr>
          <a:xfrm>
            <a:off x="304800" y="838200"/>
            <a:ext cx="8513762" cy="1107996"/>
          </a:xfrm>
          <a:prstGeom prst="rect">
            <a:avLst/>
          </a:prstGeom>
          <a:noFill/>
        </p:spPr>
        <p:txBody>
          <a:bodyPr wrap="square">
            <a:spAutoFit/>
          </a:bodyPr>
          <a:lstStyle/>
          <a:p>
            <a:pPr>
              <a:spcBef>
                <a:spcPts val="0"/>
              </a:spcBef>
              <a:spcAft>
                <a:spcPts val="1200"/>
              </a:spcAft>
              <a:defRPr/>
            </a:pPr>
            <a:r>
              <a:rPr lang="en-US" sz="2200" b="0" dirty="0">
                <a:cs typeface="+mn-cs"/>
              </a:rPr>
              <a:t>The </a:t>
            </a:r>
            <a:r>
              <a:rPr lang="en-US" sz="2200" i="1" dirty="0">
                <a:cs typeface="+mn-cs"/>
              </a:rPr>
              <a:t>Taylor rule</a:t>
            </a:r>
            <a:r>
              <a:rPr lang="en-US" sz="2200" b="0" dirty="0">
                <a:cs typeface="+mn-cs"/>
              </a:rPr>
              <a:t> is a rule developed by John Taylor of Stanford University, that links the Fed’s target for the federal funds rate to economic variables. Taylor estimates that:</a:t>
            </a:r>
          </a:p>
        </p:txBody>
      </p:sp>
      <p:sp>
        <p:nvSpPr>
          <p:cNvPr id="5" name="Rectangle 8"/>
          <p:cNvSpPr>
            <a:spLocks noChangeArrowheads="1"/>
          </p:cNvSpPr>
          <p:nvPr/>
        </p:nvSpPr>
        <p:spPr bwMode="auto">
          <a:xfrm>
            <a:off x="508000" y="2091562"/>
            <a:ext cx="7561262" cy="1323439"/>
          </a:xfrm>
          <a:prstGeom prst="rect">
            <a:avLst/>
          </a:prstGeom>
          <a:noFill/>
          <a:ln w="9525" algn="ctr">
            <a:noFill/>
            <a:miter lim="800000"/>
            <a:headEnd/>
            <a:tailEnd/>
          </a:ln>
        </p:spPr>
        <p:txBody>
          <a:bodyPr anchor="ctr">
            <a:spAutoFit/>
          </a:bodyPr>
          <a:lstStyle/>
          <a:p>
            <a:pPr marL="2743200" indent="-2743200"/>
            <a:r>
              <a:rPr lang="en-US" sz="2000" b="0" dirty="0">
                <a:latin typeface="Times New Roman" pitchFamily="18" charset="0"/>
                <a:cs typeface="Times New Roman" pitchFamily="18" charset="0"/>
              </a:rPr>
              <a:t>Federal funds target rate = Current inflation rate </a:t>
            </a:r>
          </a:p>
          <a:p>
            <a:pPr marL="2743200" indent="-2743200"/>
            <a:r>
              <a:rPr lang="en-US" sz="2000" b="0" dirty="0">
                <a:latin typeface="Times New Roman" pitchFamily="18" charset="0"/>
                <a:cs typeface="Times New Roman" pitchFamily="18" charset="0"/>
              </a:rPr>
              <a:t>	+ Real equilibrium federal funds rate</a:t>
            </a:r>
          </a:p>
          <a:p>
            <a:pPr marL="2743200" indent="-2743200"/>
            <a:r>
              <a:rPr lang="en-US" sz="2000" b="0" dirty="0">
                <a:latin typeface="Times New Roman" pitchFamily="18" charset="0"/>
                <a:cs typeface="Times New Roman" pitchFamily="18" charset="0"/>
              </a:rPr>
              <a:t>		+ ((1/2) × Inflation gap)</a:t>
            </a:r>
          </a:p>
          <a:p>
            <a:pPr marL="2743200" indent="-2743200"/>
            <a:r>
              <a:rPr lang="en-US" sz="2000" b="0" dirty="0">
                <a:latin typeface="Times New Roman" pitchFamily="18" charset="0"/>
                <a:cs typeface="Times New Roman" pitchFamily="18" charset="0"/>
              </a:rPr>
              <a:t>			+ ((1/2) × Output gap)</a:t>
            </a:r>
          </a:p>
        </p:txBody>
      </p:sp>
      <p:cxnSp>
        <p:nvCxnSpPr>
          <p:cNvPr id="6" name="Straight Arrow Connector 5"/>
          <p:cNvCxnSpPr/>
          <p:nvPr/>
        </p:nvCxnSpPr>
        <p:spPr bwMode="auto">
          <a:xfrm flipH="1">
            <a:off x="1439862" y="2753280"/>
            <a:ext cx="2286000" cy="915432"/>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sp>
        <p:nvSpPr>
          <p:cNvPr id="7" name="TextBox 6"/>
          <p:cNvSpPr txBox="1"/>
          <p:nvPr/>
        </p:nvSpPr>
        <p:spPr>
          <a:xfrm>
            <a:off x="304800" y="3668712"/>
            <a:ext cx="2798762" cy="2800767"/>
          </a:xfrm>
          <a:prstGeom prst="rect">
            <a:avLst/>
          </a:prstGeom>
          <a:noFill/>
        </p:spPr>
        <p:txBody>
          <a:bodyPr wrap="square">
            <a:spAutoFit/>
          </a:bodyPr>
          <a:lstStyle/>
          <a:p>
            <a:pPr>
              <a:spcBef>
                <a:spcPts val="0"/>
              </a:spcBef>
              <a:spcAft>
                <a:spcPts val="1200"/>
              </a:spcAft>
              <a:defRPr/>
            </a:pPr>
            <a:r>
              <a:rPr lang="en-US" sz="2200" b="0" dirty="0">
                <a:cs typeface="+mn-cs"/>
              </a:rPr>
              <a:t>Estimate of the inflation-adjusted federal funds rate that would be consistent with maintaining real GDP at its potential level in the long run.</a:t>
            </a:r>
          </a:p>
        </p:txBody>
      </p:sp>
      <p:cxnSp>
        <p:nvCxnSpPr>
          <p:cNvPr id="10" name="Straight Arrow Connector 9"/>
          <p:cNvCxnSpPr/>
          <p:nvPr/>
        </p:nvCxnSpPr>
        <p:spPr bwMode="auto">
          <a:xfrm flipH="1">
            <a:off x="4288632" y="3046412"/>
            <a:ext cx="999330" cy="711200"/>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sp>
        <p:nvSpPr>
          <p:cNvPr id="8" name="TextBox 7"/>
          <p:cNvSpPr txBox="1"/>
          <p:nvPr/>
        </p:nvSpPr>
        <p:spPr>
          <a:xfrm>
            <a:off x="3078162" y="3668712"/>
            <a:ext cx="2798762" cy="2277547"/>
          </a:xfrm>
          <a:prstGeom prst="rect">
            <a:avLst/>
          </a:prstGeom>
          <a:noFill/>
        </p:spPr>
        <p:txBody>
          <a:bodyPr wrap="square">
            <a:spAutoFit/>
          </a:bodyPr>
          <a:lstStyle/>
          <a:p>
            <a:pPr>
              <a:spcBef>
                <a:spcPts val="0"/>
              </a:spcBef>
              <a:spcAft>
                <a:spcPts val="1200"/>
              </a:spcAft>
              <a:defRPr/>
            </a:pPr>
            <a:r>
              <a:rPr lang="en-US" sz="2200" b="0" dirty="0">
                <a:cs typeface="+mn-cs"/>
              </a:rPr>
              <a:t>Difference between current inflation and the Fed’s target rate of inflation; could be positive or negative.</a:t>
            </a:r>
          </a:p>
          <a:p>
            <a:pPr>
              <a:spcBef>
                <a:spcPts val="0"/>
              </a:spcBef>
              <a:spcAft>
                <a:spcPts val="1200"/>
              </a:spcAft>
              <a:defRPr/>
            </a:pPr>
            <a:endParaRPr lang="en-US" sz="2200" b="0" dirty="0">
              <a:cs typeface="+mn-cs"/>
            </a:endParaRPr>
          </a:p>
        </p:txBody>
      </p:sp>
      <p:cxnSp>
        <p:nvCxnSpPr>
          <p:cNvPr id="11" name="Straight Arrow Connector 10"/>
          <p:cNvCxnSpPr/>
          <p:nvPr/>
        </p:nvCxnSpPr>
        <p:spPr bwMode="auto">
          <a:xfrm>
            <a:off x="6519862" y="3402012"/>
            <a:ext cx="419100" cy="355600"/>
          </a:xfrm>
          <a:prstGeom prst="straightConnector1">
            <a:avLst/>
          </a:prstGeom>
          <a:solidFill>
            <a:srgbClr val="194F8B">
              <a:alpha val="50000"/>
            </a:srgbClr>
          </a:solidFill>
          <a:ln w="38100" cap="flat" cmpd="sng" algn="ctr">
            <a:solidFill>
              <a:srgbClr val="0066B3"/>
            </a:solidFill>
            <a:prstDash val="solid"/>
            <a:round/>
            <a:headEnd type="none" w="med" len="med"/>
            <a:tailEnd type="arrow"/>
          </a:ln>
          <a:effectLst/>
        </p:spPr>
      </p:cxnSp>
      <p:sp>
        <p:nvSpPr>
          <p:cNvPr id="9" name="TextBox 8"/>
          <p:cNvSpPr txBox="1"/>
          <p:nvPr/>
        </p:nvSpPr>
        <p:spPr>
          <a:xfrm>
            <a:off x="6029324" y="3668712"/>
            <a:ext cx="2798762" cy="2277547"/>
          </a:xfrm>
          <a:prstGeom prst="rect">
            <a:avLst/>
          </a:prstGeom>
          <a:noFill/>
        </p:spPr>
        <p:txBody>
          <a:bodyPr wrap="square">
            <a:spAutoFit/>
          </a:bodyPr>
          <a:lstStyle/>
          <a:p>
            <a:pPr>
              <a:spcBef>
                <a:spcPts val="0"/>
              </a:spcBef>
              <a:spcAft>
                <a:spcPts val="1200"/>
              </a:spcAft>
              <a:defRPr/>
            </a:pPr>
            <a:r>
              <a:rPr lang="en-US" sz="2200" b="0" dirty="0">
                <a:cs typeface="+mn-cs"/>
              </a:rPr>
              <a:t>Difference between current real GDP and the potential GDP; </a:t>
            </a:r>
            <a:r>
              <a:rPr lang="en-US" sz="2200" b="0" dirty="0"/>
              <a:t>could be positive or negative.</a:t>
            </a:r>
          </a:p>
          <a:p>
            <a:pPr>
              <a:spcBef>
                <a:spcPts val="0"/>
              </a:spcBef>
              <a:spcAft>
                <a:spcPts val="1200"/>
              </a:spcAft>
              <a:defRPr/>
            </a:pPr>
            <a:endParaRPr lang="en-US" sz="2200" b="0" dirty="0">
              <a:cs typeface="+mn-cs"/>
            </a:endParaRPr>
          </a:p>
        </p:txBody>
      </p:sp>
    </p:spTree>
    <p:extLst>
      <p:ext uri="{BB962C8B-B14F-4D97-AF65-F5344CB8AC3E}">
        <p14:creationId xmlns:p14="http://schemas.microsoft.com/office/powerpoint/2010/main" val="15173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left)">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left)">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left)">
                                      <p:cBhvr>
                                        <p:cTn id="41" dur="500"/>
                                        <p:tgtEl>
                                          <p:spTgt spid="5">
                                            <p:txEl>
                                              <p:pRg st="3" end="3"/>
                                            </p:txEl>
                                          </p:spTgt>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7" grpId="0" uiExpand="1" build="p"/>
      <p:bldP spid="8" grpId="0" uiExpand="1"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Monetary Policy?</a:t>
            </a:r>
          </a:p>
        </p:txBody>
      </p:sp>
      <p:sp>
        <p:nvSpPr>
          <p:cNvPr id="3" name="Content Placeholder 2"/>
          <p:cNvSpPr>
            <a:spLocks noGrp="1"/>
          </p:cNvSpPr>
          <p:nvPr>
            <p:ph sz="quarter" idx="10"/>
          </p:nvPr>
        </p:nvSpPr>
        <p:spPr/>
        <p:txBody>
          <a:bodyPr/>
          <a:lstStyle/>
          <a:p>
            <a:r>
              <a:rPr lang="en-US" dirty="0"/>
              <a:t>15.1</a:t>
            </a:r>
          </a:p>
        </p:txBody>
      </p:sp>
      <p:sp>
        <p:nvSpPr>
          <p:cNvPr id="4" name="Text Placeholder 3"/>
          <p:cNvSpPr>
            <a:spLocks noGrp="1"/>
          </p:cNvSpPr>
          <p:nvPr>
            <p:ph type="body" sz="quarter" idx="11"/>
          </p:nvPr>
        </p:nvSpPr>
        <p:spPr/>
        <p:txBody>
          <a:bodyPr/>
          <a:lstStyle/>
          <a:p>
            <a:r>
              <a:rPr lang="en-US" dirty="0"/>
              <a:t>Define monetary policy and describe the Federal Reserve’s monetary policy goals.</a:t>
            </a:r>
          </a:p>
        </p:txBody>
      </p:sp>
    </p:spTree>
    <p:extLst>
      <p:ext uri="{BB962C8B-B14F-4D97-AF65-F5344CB8AC3E}">
        <p14:creationId xmlns:p14="http://schemas.microsoft.com/office/powerpoint/2010/main" val="2468217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Taylor rule</a:t>
            </a:r>
          </a:p>
        </p:txBody>
      </p:sp>
      <p:sp>
        <p:nvSpPr>
          <p:cNvPr id="4" name="TextBox 3"/>
          <p:cNvSpPr txBox="1"/>
          <p:nvPr/>
        </p:nvSpPr>
        <p:spPr>
          <a:xfrm>
            <a:off x="304800" y="838200"/>
            <a:ext cx="8513762" cy="1107996"/>
          </a:xfrm>
          <a:prstGeom prst="rect">
            <a:avLst/>
          </a:prstGeom>
          <a:noFill/>
        </p:spPr>
        <p:txBody>
          <a:bodyPr wrap="square">
            <a:spAutoFit/>
          </a:bodyPr>
          <a:lstStyle/>
          <a:p>
            <a:pPr>
              <a:spcBef>
                <a:spcPts val="0"/>
              </a:spcBef>
              <a:spcAft>
                <a:spcPts val="1200"/>
              </a:spcAft>
              <a:defRPr/>
            </a:pPr>
            <a:r>
              <a:rPr lang="en-US" sz="2200" b="0" dirty="0">
                <a:cs typeface="+mn-cs"/>
              </a:rPr>
              <a:t>The </a:t>
            </a:r>
            <a:r>
              <a:rPr lang="en-US" sz="2200" i="1" dirty="0">
                <a:cs typeface="+mn-cs"/>
              </a:rPr>
              <a:t>Taylor rule</a:t>
            </a:r>
            <a:r>
              <a:rPr lang="en-US" sz="2200" b="0" dirty="0">
                <a:cs typeface="+mn-cs"/>
              </a:rPr>
              <a:t> is a rule developed by John Taylor of Stanford University, that links the Fed’s target for the federal funds rate to economic variables. Taylor estimates that:</a:t>
            </a:r>
          </a:p>
        </p:txBody>
      </p:sp>
      <p:sp>
        <p:nvSpPr>
          <p:cNvPr id="5" name="Rectangle 8"/>
          <p:cNvSpPr>
            <a:spLocks noChangeArrowheads="1"/>
          </p:cNvSpPr>
          <p:nvPr/>
        </p:nvSpPr>
        <p:spPr bwMode="auto">
          <a:xfrm>
            <a:off x="508000" y="2091562"/>
            <a:ext cx="7561262" cy="1323439"/>
          </a:xfrm>
          <a:prstGeom prst="rect">
            <a:avLst/>
          </a:prstGeom>
          <a:noFill/>
          <a:ln w="9525" algn="ctr">
            <a:noFill/>
            <a:miter lim="800000"/>
            <a:headEnd/>
            <a:tailEnd/>
          </a:ln>
        </p:spPr>
        <p:txBody>
          <a:bodyPr anchor="ctr">
            <a:spAutoFit/>
          </a:bodyPr>
          <a:lstStyle/>
          <a:p>
            <a:pPr marL="2743200" indent="-2743200"/>
            <a:r>
              <a:rPr lang="en-US" sz="2000" b="0" dirty="0">
                <a:latin typeface="Times New Roman" pitchFamily="18" charset="0"/>
                <a:cs typeface="Times New Roman" pitchFamily="18" charset="0"/>
              </a:rPr>
              <a:t>Federal funds target rate = Current inflation rate </a:t>
            </a:r>
          </a:p>
          <a:p>
            <a:pPr marL="2743200" indent="-2743200"/>
            <a:r>
              <a:rPr lang="en-US" sz="2000" b="0" dirty="0">
                <a:latin typeface="Times New Roman" pitchFamily="18" charset="0"/>
                <a:cs typeface="Times New Roman" pitchFamily="18" charset="0"/>
              </a:rPr>
              <a:t>	+ Real equilibrium federal funds rate</a:t>
            </a:r>
          </a:p>
          <a:p>
            <a:pPr marL="2743200" indent="-2743200"/>
            <a:r>
              <a:rPr lang="en-US" sz="2000" b="0" dirty="0">
                <a:latin typeface="Times New Roman" pitchFamily="18" charset="0"/>
                <a:cs typeface="Times New Roman" pitchFamily="18" charset="0"/>
              </a:rPr>
              <a:t>		+ ((1/2) × Inflation gap)</a:t>
            </a:r>
          </a:p>
          <a:p>
            <a:pPr marL="2743200" indent="-2743200"/>
            <a:r>
              <a:rPr lang="en-US" sz="2000" b="0" dirty="0">
                <a:latin typeface="Times New Roman" pitchFamily="18" charset="0"/>
                <a:cs typeface="Times New Roman" pitchFamily="18" charset="0"/>
              </a:rPr>
              <a:t>			+ ((1/2) × Output gap)</a:t>
            </a:r>
          </a:p>
        </p:txBody>
      </p:sp>
      <p:sp>
        <p:nvSpPr>
          <p:cNvPr id="12" name="TextBox 11"/>
          <p:cNvSpPr txBox="1"/>
          <p:nvPr/>
        </p:nvSpPr>
        <p:spPr>
          <a:xfrm>
            <a:off x="304800" y="3505200"/>
            <a:ext cx="8120062" cy="3108543"/>
          </a:xfrm>
          <a:prstGeom prst="rect">
            <a:avLst/>
          </a:prstGeom>
          <a:noFill/>
        </p:spPr>
        <p:txBody>
          <a:bodyPr wrap="square">
            <a:spAutoFit/>
          </a:bodyPr>
          <a:lstStyle/>
          <a:p>
            <a:pPr>
              <a:spcBef>
                <a:spcPts val="0"/>
              </a:spcBef>
              <a:spcAft>
                <a:spcPts val="1200"/>
              </a:spcAft>
              <a:defRPr/>
            </a:pPr>
            <a:r>
              <a:rPr lang="en-US" sz="2200" b="0" dirty="0">
                <a:cs typeface="+mn-cs"/>
              </a:rPr>
              <a:t>The </a:t>
            </a:r>
            <a:r>
              <a:rPr lang="en-US" sz="2200" b="0" i="1" dirty="0">
                <a:cs typeface="+mn-cs"/>
              </a:rPr>
              <a:t>weights</a:t>
            </a:r>
            <a:r>
              <a:rPr lang="en-US" sz="2200" b="0" dirty="0">
                <a:cs typeface="+mn-cs"/>
              </a:rPr>
              <a:t> of (1/2) would be different if the Fed was more or less concerned about the inflation gap or the output gap.</a:t>
            </a:r>
          </a:p>
          <a:p>
            <a:pPr>
              <a:spcBef>
                <a:spcPts val="0"/>
              </a:spcBef>
              <a:spcAft>
                <a:spcPts val="1200"/>
              </a:spcAft>
              <a:defRPr/>
            </a:pPr>
            <a:r>
              <a:rPr lang="en-US" sz="2200" b="0" dirty="0">
                <a:cs typeface="+mn-cs"/>
              </a:rPr>
              <a:t>The Taylor rule was a good predictor of the federal funds target rate during Alan Greenspan’s tenure as Fed chairman (1987-2006); however during the mid-2000s, the actual federal funds rate was lower than the Taylor rule predicts.</a:t>
            </a:r>
          </a:p>
          <a:p>
            <a:pPr marL="342900" indent="-342900">
              <a:spcBef>
                <a:spcPts val="0"/>
              </a:spcBef>
              <a:spcAft>
                <a:spcPts val="1200"/>
              </a:spcAft>
              <a:buFont typeface="Arial" panose="020B0604020202020204" pitchFamily="34" charset="0"/>
              <a:buChar char="•"/>
              <a:defRPr/>
            </a:pPr>
            <a:r>
              <a:rPr lang="en-US" sz="2200" b="0" dirty="0">
                <a:cs typeface="+mn-cs"/>
              </a:rPr>
              <a:t>Some economists argue this led to excessive increases in spending on housing.</a:t>
            </a:r>
          </a:p>
        </p:txBody>
      </p:sp>
    </p:spTree>
    <p:extLst>
      <p:ext uri="{BB962C8B-B14F-4D97-AF65-F5344CB8AC3E}">
        <p14:creationId xmlns:p14="http://schemas.microsoft.com/office/powerpoint/2010/main" val="38465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left)">
                                      <p:cBhvr>
                                        <p:cTn id="16"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the Fed target inflation instead?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An alternative to targeting interest rates or the money supply is to target </a:t>
            </a:r>
            <a:r>
              <a:rPr lang="en-US" i="1" dirty="0"/>
              <a:t>inflation</a:t>
            </a:r>
            <a:r>
              <a:rPr lang="en-US" dirty="0"/>
              <a:t>.</a:t>
            </a:r>
          </a:p>
          <a:p>
            <a:pPr>
              <a:spcBef>
                <a:spcPts val="0"/>
              </a:spcBef>
              <a:spcAft>
                <a:spcPts val="1200"/>
              </a:spcAft>
              <a:defRPr/>
            </a:pPr>
            <a:r>
              <a:rPr lang="en-US" b="1" i="1" dirty="0"/>
              <a:t>Inflation targeting</a:t>
            </a:r>
            <a:r>
              <a:rPr lang="en-US" dirty="0"/>
              <a:t>: Conducting monetary policy so as to commit the central bank to achieving a publicly announced level of inflation.</a:t>
            </a:r>
            <a:endParaRPr lang="en-US" i="1" dirty="0"/>
          </a:p>
          <a:p>
            <a:pPr>
              <a:spcBef>
                <a:spcPts val="0"/>
              </a:spcBef>
              <a:spcAft>
                <a:spcPts val="1200"/>
              </a:spcAft>
              <a:defRPr/>
            </a:pPr>
            <a:endParaRPr lang="en-US" dirty="0"/>
          </a:p>
          <a:p>
            <a:pPr>
              <a:spcBef>
                <a:spcPts val="0"/>
              </a:spcBef>
              <a:spcAft>
                <a:spcPts val="1200"/>
              </a:spcAft>
              <a:defRPr/>
            </a:pPr>
            <a:r>
              <a:rPr lang="en-US" dirty="0"/>
              <a:t>This policy has been adopted by central banks in some other countries, including Canada and the UK, and by the European Central Bank.</a:t>
            </a:r>
          </a:p>
          <a:p>
            <a:pPr marL="342900" indent="-342900">
              <a:spcBef>
                <a:spcPts val="0"/>
              </a:spcBef>
              <a:spcAft>
                <a:spcPts val="1200"/>
              </a:spcAft>
              <a:buFont typeface="Arial" panose="020B0604020202020204" pitchFamily="34" charset="0"/>
              <a:buChar char="•"/>
              <a:defRPr/>
            </a:pPr>
            <a:r>
              <a:rPr lang="en-US" dirty="0"/>
              <a:t>The typical outcome of adopting inflation targeting appears to be that inflation is lower, but unemployment is (temporarily) higher.</a:t>
            </a:r>
          </a:p>
          <a:p>
            <a:pPr>
              <a:spcBef>
                <a:spcPts val="0"/>
              </a:spcBef>
              <a:spcAft>
                <a:spcPts val="1200"/>
              </a:spcAft>
              <a:defRPr/>
            </a:pPr>
            <a:endParaRPr lang="en-US" dirty="0"/>
          </a:p>
          <a:p>
            <a:pPr>
              <a:spcBef>
                <a:spcPts val="0"/>
              </a:spcBef>
              <a:spcAft>
                <a:spcPts val="1200"/>
              </a:spcAft>
              <a:defRPr/>
            </a:pPr>
            <a:r>
              <a:rPr lang="en-US" dirty="0"/>
              <a:t>In 2012, the Fed announced its first explicit inflation target: an average inflation rate of 2% per year.</a:t>
            </a:r>
          </a:p>
        </p:txBody>
      </p:sp>
    </p:spTree>
    <p:extLst>
      <p:ext uri="{BB962C8B-B14F-4D97-AF65-F5344CB8AC3E}">
        <p14:creationId xmlns:p14="http://schemas.microsoft.com/office/powerpoint/2010/main" val="259455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Arguments for and against inflation targeting</a:t>
            </a:r>
          </a:p>
        </p:txBody>
      </p:sp>
      <p:sp>
        <p:nvSpPr>
          <p:cNvPr id="4" name="TextBox 3"/>
          <p:cNvSpPr txBox="1"/>
          <p:nvPr/>
        </p:nvSpPr>
        <p:spPr>
          <a:xfrm>
            <a:off x="414337" y="914400"/>
            <a:ext cx="4157663" cy="5447645"/>
          </a:xfrm>
          <a:prstGeom prst="rect">
            <a:avLst/>
          </a:prstGeom>
          <a:noFill/>
        </p:spPr>
        <p:txBody>
          <a:bodyPr wrap="square">
            <a:spAutoFit/>
          </a:bodyPr>
          <a:lstStyle/>
          <a:p>
            <a:pPr>
              <a:spcBef>
                <a:spcPts val="0"/>
              </a:spcBef>
              <a:spcAft>
                <a:spcPts val="1200"/>
              </a:spcAft>
              <a:defRPr/>
            </a:pPr>
            <a:r>
              <a:rPr lang="en-US" sz="2200" i="1" dirty="0">
                <a:cs typeface="+mn-cs"/>
              </a:rPr>
              <a:t>For inflation targeting:</a:t>
            </a:r>
          </a:p>
          <a:p>
            <a:pPr marL="342900" indent="-342900">
              <a:spcBef>
                <a:spcPts val="0"/>
              </a:spcBef>
              <a:spcAft>
                <a:spcPts val="1200"/>
              </a:spcAft>
              <a:buFont typeface="Arial" pitchFamily="34" charset="0"/>
              <a:buChar char="•"/>
              <a:defRPr/>
            </a:pPr>
            <a:r>
              <a:rPr lang="en-US" sz="2200" b="0" dirty="0">
                <a:cs typeface="+mn-cs"/>
              </a:rPr>
              <a:t>Makes it clear that the Fed cannot affect real GDP in the long run.</a:t>
            </a:r>
          </a:p>
          <a:p>
            <a:pPr marL="342900" indent="-342900">
              <a:spcBef>
                <a:spcPts val="0"/>
              </a:spcBef>
              <a:spcAft>
                <a:spcPts val="1200"/>
              </a:spcAft>
              <a:buFont typeface="Arial" pitchFamily="34" charset="0"/>
              <a:buChar char="•"/>
              <a:defRPr/>
            </a:pPr>
            <a:r>
              <a:rPr lang="en-US" sz="2200" b="0" dirty="0">
                <a:cs typeface="+mn-cs"/>
              </a:rPr>
              <a:t>Easier for firms and households to form expectations about future inflation, improving their planning.</a:t>
            </a:r>
            <a:endParaRPr lang="en-US" sz="2200" i="1" dirty="0">
              <a:cs typeface="+mn-cs"/>
            </a:endParaRPr>
          </a:p>
          <a:p>
            <a:pPr marL="342900" indent="-342900">
              <a:spcBef>
                <a:spcPts val="0"/>
              </a:spcBef>
              <a:spcAft>
                <a:spcPts val="1200"/>
              </a:spcAft>
              <a:buFont typeface="Arial" pitchFamily="34" charset="0"/>
              <a:buChar char="•"/>
              <a:defRPr/>
            </a:pPr>
            <a:r>
              <a:rPr lang="en-US" sz="2200" b="0" dirty="0">
                <a:cs typeface="+mn-cs"/>
              </a:rPr>
              <a:t>Reduces chance of abrupt changes in monetary policy (for example, when members of the FOMC change).</a:t>
            </a:r>
          </a:p>
          <a:p>
            <a:pPr marL="342900" indent="-342900">
              <a:spcBef>
                <a:spcPts val="0"/>
              </a:spcBef>
              <a:spcAft>
                <a:spcPts val="1200"/>
              </a:spcAft>
              <a:buFont typeface="Arial" pitchFamily="34" charset="0"/>
              <a:buChar char="•"/>
              <a:defRPr/>
            </a:pPr>
            <a:r>
              <a:rPr lang="en-US" sz="2200" b="0" dirty="0">
                <a:cs typeface="+mn-cs"/>
              </a:rPr>
              <a:t>Promotes Fed accountability.</a:t>
            </a:r>
          </a:p>
        </p:txBody>
      </p:sp>
      <p:cxnSp>
        <p:nvCxnSpPr>
          <p:cNvPr id="6" name="Straight Connector 5"/>
          <p:cNvCxnSpPr>
            <a:cxnSpLocks noChangeShapeType="1"/>
          </p:cNvCxnSpPr>
          <p:nvPr/>
        </p:nvCxnSpPr>
        <p:spPr bwMode="auto">
          <a:xfrm flipV="1">
            <a:off x="4635500" y="1092201"/>
            <a:ext cx="0" cy="5464174"/>
          </a:xfrm>
          <a:prstGeom prst="line">
            <a:avLst/>
          </a:prstGeom>
          <a:noFill/>
          <a:ln w="50800" algn="ctr">
            <a:solidFill>
              <a:srgbClr val="0066B3"/>
            </a:solidFill>
            <a:round/>
            <a:headEnd/>
            <a:tailEnd/>
          </a:ln>
        </p:spPr>
      </p:cxnSp>
      <p:sp>
        <p:nvSpPr>
          <p:cNvPr id="5" name="TextBox 4"/>
          <p:cNvSpPr txBox="1"/>
          <p:nvPr/>
        </p:nvSpPr>
        <p:spPr>
          <a:xfrm>
            <a:off x="4749801" y="914400"/>
            <a:ext cx="3937000" cy="4616648"/>
          </a:xfrm>
          <a:prstGeom prst="rect">
            <a:avLst/>
          </a:prstGeom>
          <a:noFill/>
        </p:spPr>
        <p:txBody>
          <a:bodyPr wrap="square">
            <a:spAutoFit/>
          </a:bodyPr>
          <a:lstStyle/>
          <a:p>
            <a:pPr>
              <a:spcBef>
                <a:spcPts val="0"/>
              </a:spcBef>
              <a:spcAft>
                <a:spcPts val="1200"/>
              </a:spcAft>
              <a:defRPr/>
            </a:pPr>
            <a:r>
              <a:rPr lang="en-US" sz="2200" i="1" dirty="0">
                <a:cs typeface="+mn-cs"/>
              </a:rPr>
              <a:t>Against inflation targeting:</a:t>
            </a:r>
          </a:p>
          <a:p>
            <a:pPr marL="342900" indent="-342900">
              <a:spcBef>
                <a:spcPts val="0"/>
              </a:spcBef>
              <a:spcAft>
                <a:spcPts val="1200"/>
              </a:spcAft>
              <a:buFont typeface="Arial" pitchFamily="34" charset="0"/>
              <a:buChar char="•"/>
              <a:defRPr/>
            </a:pPr>
            <a:r>
              <a:rPr lang="en-US" sz="2200" b="0" dirty="0">
                <a:cs typeface="+mn-cs"/>
              </a:rPr>
              <a:t>Reduces the Fed’s flexibility to address other policy goals.</a:t>
            </a:r>
          </a:p>
          <a:p>
            <a:pPr marL="342900" indent="-342900">
              <a:spcBef>
                <a:spcPts val="0"/>
              </a:spcBef>
              <a:spcAft>
                <a:spcPts val="1200"/>
              </a:spcAft>
              <a:buFont typeface="Arial" pitchFamily="34" charset="0"/>
              <a:buChar char="•"/>
              <a:defRPr/>
            </a:pPr>
            <a:r>
              <a:rPr lang="en-US" sz="2200" b="0" dirty="0">
                <a:cs typeface="+mn-cs"/>
              </a:rPr>
              <a:t>Assumes the Fed can correctly forecast inflation rates, which may not be true.</a:t>
            </a:r>
          </a:p>
          <a:p>
            <a:pPr marL="342900" indent="-342900">
              <a:spcBef>
                <a:spcPts val="0"/>
              </a:spcBef>
              <a:spcAft>
                <a:spcPts val="1200"/>
              </a:spcAft>
              <a:buFont typeface="Arial" pitchFamily="34" charset="0"/>
              <a:buChar char="•"/>
              <a:defRPr/>
            </a:pPr>
            <a:r>
              <a:rPr lang="en-US" sz="2200" b="0" dirty="0">
                <a:cs typeface="+mn-cs"/>
              </a:rPr>
              <a:t>Increased focus on inflation rate may result in Fed being less likely to address other beneficial goals.</a:t>
            </a:r>
          </a:p>
        </p:txBody>
      </p:sp>
    </p:spTree>
    <p:extLst>
      <p:ext uri="{BB962C8B-B14F-4D97-AF65-F5344CB8AC3E}">
        <p14:creationId xmlns:p14="http://schemas.microsoft.com/office/powerpoint/2010/main" val="19543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left)">
                                      <p:cBhvr>
                                        <p:cTn id="36" dur="500"/>
                                        <p:tgtEl>
                                          <p:spTgt spid="5">
                                            <p:txEl>
                                              <p:pRg st="2" end="2"/>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left)">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Fed measure inflation?</a:t>
            </a:r>
          </a:p>
        </p:txBody>
      </p:sp>
      <p:sp>
        <p:nvSpPr>
          <p:cNvPr id="3" name="Text Placeholder 2"/>
          <p:cNvSpPr>
            <a:spLocks noGrp="1"/>
          </p:cNvSpPr>
          <p:nvPr>
            <p:ph type="body" sz="quarter" idx="11"/>
          </p:nvPr>
        </p:nvSpPr>
        <p:spPr>
          <a:xfrm>
            <a:off x="152400" y="838200"/>
            <a:ext cx="2286000" cy="5638800"/>
          </a:xfrm>
        </p:spPr>
        <p:txBody>
          <a:bodyPr/>
          <a:lstStyle/>
          <a:p>
            <a:pPr>
              <a:spcAft>
                <a:spcPts val="0"/>
              </a:spcAft>
              <a:defRPr/>
            </a:pPr>
            <a:r>
              <a:rPr lang="en-US" dirty="0"/>
              <a:t>Which inflation rate does the Fed actually pay attention to?</a:t>
            </a:r>
          </a:p>
          <a:p>
            <a:pPr marL="342900" indent="-342900">
              <a:spcAft>
                <a:spcPts val="0"/>
              </a:spcAft>
              <a:buFont typeface="Arial" panose="020B0604020202020204" pitchFamily="34" charset="0"/>
              <a:buChar char="•"/>
              <a:defRPr/>
            </a:pPr>
            <a:r>
              <a:rPr lang="en-US" dirty="0"/>
              <a:t>Not the CPI: it is too volatile.</a:t>
            </a:r>
          </a:p>
          <a:p>
            <a:pPr marL="342900" indent="-342900">
              <a:spcAft>
                <a:spcPts val="0"/>
              </a:spcAft>
              <a:buFont typeface="Arial" panose="020B0604020202020204" pitchFamily="34" charset="0"/>
              <a:buChar char="•"/>
              <a:defRPr/>
            </a:pPr>
            <a:r>
              <a:rPr lang="en-US" dirty="0"/>
              <a:t>It used to use the PCE (</a:t>
            </a:r>
            <a:r>
              <a:rPr lang="en-US" i="1" dirty="0"/>
              <a:t>personal consumption expenditures) </a:t>
            </a:r>
            <a:r>
              <a:rPr lang="en-US" dirty="0"/>
              <a:t>index, a price index based on the GDP deflator.</a:t>
            </a:r>
          </a:p>
        </p:txBody>
      </p:sp>
      <p:sp>
        <p:nvSpPr>
          <p:cNvPr id="4" name="TextBox 3"/>
          <p:cNvSpPr txBox="1"/>
          <p:nvPr/>
        </p:nvSpPr>
        <p:spPr>
          <a:xfrm>
            <a:off x="2787649" y="5029200"/>
            <a:ext cx="6127751" cy="1446550"/>
          </a:xfrm>
          <a:prstGeom prst="rect">
            <a:avLst/>
          </a:prstGeom>
          <a:noFill/>
        </p:spPr>
        <p:txBody>
          <a:bodyPr wrap="square">
            <a:spAutoFit/>
          </a:bodyPr>
          <a:lstStyle/>
          <a:p>
            <a:pPr>
              <a:spcBef>
                <a:spcPts val="0"/>
              </a:spcBef>
              <a:spcAft>
                <a:spcPts val="1200"/>
              </a:spcAft>
              <a:defRPr/>
            </a:pPr>
            <a:r>
              <a:rPr lang="en-US" sz="2200" b="0" dirty="0">
                <a:cs typeface="+mn-cs"/>
              </a:rPr>
              <a:t>But since 2004, it has used the “core PCE”: the PCE without food and energy prices. The core PCE is more stable; the Fed believes it estimates true long-run inflation better.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40" y="838200"/>
            <a:ext cx="6809160" cy="42367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640" y="838200"/>
            <a:ext cx="6809160" cy="42367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640" y="838200"/>
            <a:ext cx="6809160" cy="42367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40" y="838200"/>
            <a:ext cx="6809160" cy="423672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8640" y="838200"/>
            <a:ext cx="6809160" cy="423672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8640" y="838200"/>
            <a:ext cx="6809160" cy="4236727"/>
          </a:xfrm>
          <a:prstGeom prst="rect">
            <a:avLst/>
          </a:prstGeom>
        </p:spPr>
      </p:pic>
    </p:spTree>
    <p:extLst>
      <p:ext uri="{BB962C8B-B14F-4D97-AF65-F5344CB8AC3E}">
        <p14:creationId xmlns:p14="http://schemas.microsoft.com/office/powerpoint/2010/main" val="22902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75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left)">
                                      <p:cBhvr>
                                        <p:cTn id="39" dur="500"/>
                                        <p:tgtEl>
                                          <p:spTgt spid="4">
                                            <p:txEl>
                                              <p:pRg st="0" end="0"/>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Fed Policies during the 2007–2009 Recession</a:t>
            </a:r>
          </a:p>
        </p:txBody>
      </p:sp>
      <p:sp>
        <p:nvSpPr>
          <p:cNvPr id="3" name="Content Placeholder 2"/>
          <p:cNvSpPr>
            <a:spLocks noGrp="1"/>
          </p:cNvSpPr>
          <p:nvPr>
            <p:ph sz="quarter" idx="10"/>
          </p:nvPr>
        </p:nvSpPr>
        <p:spPr/>
        <p:txBody>
          <a:bodyPr/>
          <a:lstStyle/>
          <a:p>
            <a:r>
              <a:rPr lang="en-US" dirty="0"/>
              <a:t>15.6</a:t>
            </a:r>
          </a:p>
        </p:txBody>
      </p:sp>
      <p:sp>
        <p:nvSpPr>
          <p:cNvPr id="4" name="Text Placeholder 3"/>
          <p:cNvSpPr>
            <a:spLocks noGrp="1"/>
          </p:cNvSpPr>
          <p:nvPr>
            <p:ph type="body" sz="quarter" idx="11"/>
          </p:nvPr>
        </p:nvSpPr>
        <p:spPr/>
        <p:txBody>
          <a:bodyPr/>
          <a:lstStyle/>
          <a:p>
            <a:r>
              <a:rPr lang="en-US" dirty="0"/>
              <a:t>Discuss the policies the Federal Reserve used during the 2007–2009 recession.</a:t>
            </a:r>
          </a:p>
        </p:txBody>
      </p:sp>
    </p:spTree>
    <p:extLst>
      <p:ext uri="{BB962C8B-B14F-4D97-AF65-F5344CB8AC3E}">
        <p14:creationId xmlns:p14="http://schemas.microsoft.com/office/powerpoint/2010/main" val="1704044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price bubbles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 </a:t>
            </a:r>
            <a:r>
              <a:rPr lang="en-US" i="1" dirty="0"/>
              <a:t>bubble</a:t>
            </a:r>
            <a:r>
              <a:rPr lang="en-US" dirty="0"/>
              <a:t> in a market refers to a situation in which prices are too high relative to the underlying value of the asset.</a:t>
            </a:r>
          </a:p>
          <a:p>
            <a:pPr>
              <a:spcBef>
                <a:spcPts val="0"/>
              </a:spcBef>
              <a:spcAft>
                <a:spcPts val="1200"/>
              </a:spcAft>
              <a:defRPr/>
            </a:pPr>
            <a:r>
              <a:rPr lang="en-US" dirty="0"/>
              <a:t>Bubbles can form due to:</a:t>
            </a:r>
          </a:p>
          <a:p>
            <a:pPr marL="342900" indent="-342900">
              <a:spcBef>
                <a:spcPts val="0"/>
              </a:spcBef>
              <a:spcAft>
                <a:spcPts val="1200"/>
              </a:spcAft>
              <a:buFont typeface="Arial" pitchFamily="34" charset="0"/>
              <a:buChar char="•"/>
              <a:defRPr/>
            </a:pPr>
            <a:r>
              <a:rPr lang="en-US" i="1" dirty="0"/>
              <a:t>Herding behavior</a:t>
            </a:r>
            <a:r>
              <a:rPr lang="en-US" dirty="0"/>
              <a:t>: failing to correctly evaluate the value of the asset, and instead relying on other people’s apparent evaluations; and/or</a:t>
            </a:r>
          </a:p>
          <a:p>
            <a:pPr marL="342900" indent="-342900">
              <a:spcBef>
                <a:spcPts val="0"/>
              </a:spcBef>
              <a:spcAft>
                <a:spcPts val="1200"/>
              </a:spcAft>
              <a:buFont typeface="Arial" pitchFamily="34" charset="0"/>
              <a:buChar char="•"/>
              <a:defRPr/>
            </a:pPr>
            <a:r>
              <a:rPr lang="en-US" i="1" dirty="0"/>
              <a:t>Speculation</a:t>
            </a:r>
            <a:r>
              <a:rPr lang="en-US" dirty="0"/>
              <a:t>: believing that prices will rise even higher, and buying the asset intending to sell it before prices fall.</a:t>
            </a:r>
          </a:p>
          <a:p>
            <a:pPr>
              <a:spcBef>
                <a:spcPts val="0"/>
              </a:spcBef>
              <a:spcAft>
                <a:spcPts val="1200"/>
              </a:spcAft>
              <a:defRPr/>
            </a:pPr>
            <a:r>
              <a:rPr lang="en-US" i="1" dirty="0"/>
              <a:t>Example: Stock prices of internet-related companies were “optimistically” high in the late 2000s, before the “dot-com bubble” burst, starting in March 2000.</a:t>
            </a:r>
            <a:endParaRPr lang="en-US" dirty="0"/>
          </a:p>
        </p:txBody>
      </p:sp>
    </p:spTree>
    <p:extLst>
      <p:ext uri="{BB962C8B-B14F-4D97-AF65-F5344CB8AC3E}">
        <p14:creationId xmlns:p14="http://schemas.microsoft.com/office/powerpoint/2010/main" val="41067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housing market bubble of the 2000s</a:t>
            </a:r>
          </a:p>
        </p:txBody>
      </p:sp>
      <p:sp>
        <p:nvSpPr>
          <p:cNvPr id="3" name="Text Placeholder 2"/>
          <p:cNvSpPr>
            <a:spLocks noGrp="1"/>
          </p:cNvSpPr>
          <p:nvPr>
            <p:ph type="body" sz="quarter" idx="11"/>
          </p:nvPr>
        </p:nvSpPr>
        <p:spPr>
          <a:xfrm>
            <a:off x="152400" y="838200"/>
            <a:ext cx="2971800" cy="5638800"/>
          </a:xfrm>
        </p:spPr>
        <p:txBody>
          <a:bodyPr/>
          <a:lstStyle/>
          <a:p>
            <a:pPr>
              <a:spcBef>
                <a:spcPts val="0"/>
              </a:spcBef>
              <a:spcAft>
                <a:spcPts val="1200"/>
              </a:spcAft>
              <a:defRPr/>
            </a:pPr>
            <a:r>
              <a:rPr lang="en-US" dirty="0"/>
              <a:t>By 2005, many economists argued that a bubble had formed in the U.S. housing market.</a:t>
            </a:r>
          </a:p>
          <a:p>
            <a:pPr marL="342900" indent="-342900">
              <a:spcBef>
                <a:spcPts val="0"/>
              </a:spcBef>
              <a:spcAft>
                <a:spcPts val="1200"/>
              </a:spcAft>
              <a:buFont typeface="Arial" panose="020B0604020202020204" pitchFamily="34" charset="0"/>
              <a:buChar char="•"/>
              <a:defRPr/>
            </a:pPr>
            <a:r>
              <a:rPr lang="en-US" dirty="0"/>
              <a:t>Comparing housing prices and rents makes it clear now that this was true.</a:t>
            </a:r>
          </a:p>
          <a:p>
            <a:pPr>
              <a:spcBef>
                <a:spcPts val="0"/>
              </a:spcBef>
              <a:spcAft>
                <a:spcPts val="1200"/>
              </a:spcAft>
              <a:defRPr/>
            </a:pPr>
            <a:r>
              <a:rPr lang="en-US" dirty="0"/>
              <a:t>The high prices resulted in high levels of investment in new home construction, along with optimistic </a:t>
            </a:r>
            <a:r>
              <a:rPr lang="en-US" i="1" dirty="0"/>
              <a:t>sub-prime loans</a:t>
            </a:r>
            <a:r>
              <a:rPr lang="en-US" dirty="0"/>
              <a:t>.</a:t>
            </a:r>
          </a:p>
        </p:txBody>
      </p:sp>
      <p:sp>
        <p:nvSpPr>
          <p:cNvPr id="4" name="Text Placeholder 3"/>
          <p:cNvSpPr>
            <a:spLocks noGrp="1"/>
          </p:cNvSpPr>
          <p:nvPr>
            <p:ph type="body" sz="quarter" idx="12"/>
          </p:nvPr>
        </p:nvSpPr>
        <p:spPr/>
        <p:txBody>
          <a:bodyPr/>
          <a:lstStyle/>
          <a:p>
            <a:r>
              <a:rPr lang="en-US" dirty="0"/>
              <a:t>Housing prices and housing rents</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15.12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5174" y="1676401"/>
            <a:ext cx="6490242" cy="3657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174" y="1676401"/>
            <a:ext cx="6490242" cy="3657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5174" y="1676401"/>
            <a:ext cx="6490242" cy="3657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5174" y="1676401"/>
            <a:ext cx="6490242" cy="3657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174" y="1676401"/>
            <a:ext cx="6490242" cy="3657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5174" y="1676401"/>
            <a:ext cx="6490242" cy="36576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5174" y="1676401"/>
            <a:ext cx="6490242" cy="3657600"/>
          </a:xfrm>
          <a:prstGeom prst="rect">
            <a:avLst/>
          </a:prstGeom>
        </p:spPr>
      </p:pic>
    </p:spTree>
    <p:extLst>
      <p:ext uri="{BB962C8B-B14F-4D97-AF65-F5344CB8AC3E}">
        <p14:creationId xmlns:p14="http://schemas.microsoft.com/office/powerpoint/2010/main" val="31579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75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par>
                                <p:cTn id="33" presetID="2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750"/>
                                        <p:tgtEl>
                                          <p:spTgt spid="12"/>
                                        </p:tgtEl>
                                      </p:cBhvr>
                                    </p:animEffect>
                                  </p:childTnLst>
                                </p:cTn>
                              </p:par>
                            </p:childTnLst>
                          </p:cTn>
                        </p:par>
                        <p:par>
                          <p:cTn id="36" fill="hold">
                            <p:stCondLst>
                              <p:cond delay="3250"/>
                            </p:stCondLst>
                            <p:childTnLst>
                              <p:par>
                                <p:cTn id="37" presetID="22" presetClass="entr" presetSubtype="8"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bursting of the housing market bubble</a:t>
            </a:r>
          </a:p>
        </p:txBody>
      </p:sp>
      <p:sp>
        <p:nvSpPr>
          <p:cNvPr id="3" name="Text Placeholder 2"/>
          <p:cNvSpPr>
            <a:spLocks noGrp="1"/>
          </p:cNvSpPr>
          <p:nvPr>
            <p:ph type="body" sz="quarter" idx="11"/>
          </p:nvPr>
        </p:nvSpPr>
        <p:spPr>
          <a:xfrm>
            <a:off x="152400" y="838200"/>
            <a:ext cx="2514600" cy="5638800"/>
          </a:xfrm>
        </p:spPr>
        <p:txBody>
          <a:bodyPr/>
          <a:lstStyle/>
          <a:p>
            <a:pPr>
              <a:spcBef>
                <a:spcPts val="0"/>
              </a:spcBef>
              <a:spcAft>
                <a:spcPts val="1200"/>
              </a:spcAft>
              <a:defRPr/>
            </a:pPr>
            <a:r>
              <a:rPr lang="en-US" dirty="0"/>
              <a:t>During 2006 and 2007, house prices started to fall, in part because of mortgage defaults, and new home construction fell considerably.</a:t>
            </a:r>
          </a:p>
          <a:p>
            <a:pPr>
              <a:spcBef>
                <a:spcPts val="0"/>
              </a:spcBef>
              <a:spcAft>
                <a:spcPts val="1200"/>
              </a:spcAft>
              <a:defRPr/>
            </a:pPr>
            <a:r>
              <a:rPr lang="en-US" dirty="0"/>
              <a:t>Banks became less willing to lend, and the resulting </a:t>
            </a:r>
            <a:r>
              <a:rPr lang="en-US" i="1" dirty="0"/>
              <a:t>credit crunch</a:t>
            </a:r>
            <a:r>
              <a:rPr lang="en-US" dirty="0"/>
              <a:t> further depressed the housing market.</a:t>
            </a:r>
          </a:p>
        </p:txBody>
      </p:sp>
      <p:sp>
        <p:nvSpPr>
          <p:cNvPr id="4" name="Text Placeholder 3"/>
          <p:cNvSpPr>
            <a:spLocks noGrp="1"/>
          </p:cNvSpPr>
          <p:nvPr>
            <p:ph type="body" sz="quarter" idx="12"/>
          </p:nvPr>
        </p:nvSpPr>
        <p:spPr/>
        <p:txBody>
          <a:bodyPr/>
          <a:lstStyle/>
          <a:p>
            <a:r>
              <a:rPr lang="en-US" dirty="0"/>
              <a:t>The housing bubble</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15.13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9" y="1823976"/>
            <a:ext cx="7069999" cy="37386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99" y="1823976"/>
            <a:ext cx="7069999" cy="37386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999" y="1823976"/>
            <a:ext cx="7069999" cy="373862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4999" y="1823976"/>
            <a:ext cx="7069999" cy="3738624"/>
          </a:xfrm>
          <a:prstGeom prst="rect">
            <a:avLst/>
          </a:prstGeom>
        </p:spPr>
      </p:pic>
    </p:spTree>
    <p:extLst>
      <p:ext uri="{BB962C8B-B14F-4D97-AF65-F5344CB8AC3E}">
        <p14:creationId xmlns:p14="http://schemas.microsoft.com/office/powerpoint/2010/main" val="5866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changing housing market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Until the 1970s, when a commercial bank granted a mortgage, it would “keep” the loan until it was paid off.</a:t>
            </a:r>
          </a:p>
          <a:p>
            <a:pPr marL="342900" indent="-342900">
              <a:spcBef>
                <a:spcPts val="0"/>
              </a:spcBef>
              <a:spcAft>
                <a:spcPts val="1200"/>
              </a:spcAft>
              <a:buFont typeface="Arial" panose="020B0604020202020204" pitchFamily="34" charset="0"/>
              <a:buChar char="•"/>
              <a:defRPr/>
            </a:pPr>
            <a:r>
              <a:rPr lang="en-US" dirty="0"/>
              <a:t>This limited the number of mortgages banks were willing to provide.</a:t>
            </a:r>
          </a:p>
          <a:p>
            <a:pPr>
              <a:spcBef>
                <a:spcPts val="0"/>
              </a:spcBef>
              <a:spcAft>
                <a:spcPts val="1200"/>
              </a:spcAft>
              <a:defRPr/>
            </a:pPr>
            <a:endParaRPr lang="en-US" dirty="0"/>
          </a:p>
          <a:p>
            <a:pPr>
              <a:spcBef>
                <a:spcPts val="0"/>
              </a:spcBef>
              <a:spcAft>
                <a:spcPts val="1200"/>
              </a:spcAft>
              <a:defRPr/>
            </a:pPr>
            <a:r>
              <a:rPr lang="en-US" dirty="0"/>
              <a:t>A </a:t>
            </a:r>
            <a:r>
              <a:rPr lang="en-US" i="1" dirty="0"/>
              <a:t>secondary market</a:t>
            </a:r>
            <a:r>
              <a:rPr lang="en-US" dirty="0"/>
              <a:t> in mortgages was made possible by the formation of the Federal National Mortgage Association (“Fannie Mae”) and the Federal Home Loan Mortgage Corporation (“Freddie Mac”).</a:t>
            </a:r>
          </a:p>
          <a:p>
            <a:pPr marL="342900" indent="-342900">
              <a:spcBef>
                <a:spcPts val="0"/>
              </a:spcBef>
              <a:spcAft>
                <a:spcPts val="1200"/>
              </a:spcAft>
              <a:buFont typeface="Arial" panose="020B0604020202020204" pitchFamily="34" charset="0"/>
              <a:buChar char="•"/>
              <a:defRPr/>
            </a:pPr>
            <a:r>
              <a:rPr lang="en-US" dirty="0"/>
              <a:t>These </a:t>
            </a:r>
            <a:r>
              <a:rPr lang="en-US" i="1" dirty="0"/>
              <a:t>government-sponsored enterprises (GSEs)</a:t>
            </a:r>
            <a:r>
              <a:rPr lang="en-US" dirty="0"/>
              <a:t> sell bonds to investors and use the funds to purchase mortgages from banks.</a:t>
            </a:r>
          </a:p>
          <a:p>
            <a:pPr marL="342900" indent="-342900">
              <a:spcBef>
                <a:spcPts val="0"/>
              </a:spcBef>
              <a:spcAft>
                <a:spcPts val="1200"/>
              </a:spcAft>
              <a:buFont typeface="Arial" panose="020B0604020202020204" pitchFamily="34" charset="0"/>
              <a:buChar char="•"/>
              <a:defRPr/>
            </a:pPr>
            <a:r>
              <a:rPr lang="en-US" dirty="0"/>
              <a:t>This allowed more funds to flow into mortgage markets.</a:t>
            </a:r>
          </a:p>
        </p:txBody>
      </p:sp>
    </p:spTree>
    <p:extLst>
      <p:ext uri="{BB962C8B-B14F-4D97-AF65-F5344CB8AC3E}">
        <p14:creationId xmlns:p14="http://schemas.microsoft.com/office/powerpoint/2010/main" val="151721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investment banks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By the 2000s, investment banks had started buying mortgages also, packaging them as </a:t>
            </a:r>
            <a:r>
              <a:rPr lang="en-US" i="1" dirty="0"/>
              <a:t>mortgage-backed securities</a:t>
            </a:r>
            <a:r>
              <a:rPr lang="en-US" dirty="0"/>
              <a:t>, and reselling them to investors.</a:t>
            </a:r>
          </a:p>
          <a:p>
            <a:pPr marL="342900" indent="-342900">
              <a:spcBef>
                <a:spcPts val="0"/>
              </a:spcBef>
              <a:spcAft>
                <a:spcPts val="1200"/>
              </a:spcAft>
              <a:buFont typeface="Arial" panose="020B0604020202020204" pitchFamily="34" charset="0"/>
              <a:buChar char="•"/>
              <a:defRPr/>
            </a:pPr>
            <a:r>
              <a:rPr lang="en-US" dirty="0"/>
              <a:t>These securities were appealing to investors because they paid high interest rates with apparently low default risk.</a:t>
            </a:r>
          </a:p>
          <a:p>
            <a:pPr>
              <a:spcBef>
                <a:spcPts val="0"/>
              </a:spcBef>
              <a:spcAft>
                <a:spcPts val="1200"/>
              </a:spcAft>
              <a:defRPr/>
            </a:pPr>
            <a:endParaRPr lang="en-US" dirty="0"/>
          </a:p>
          <a:p>
            <a:pPr>
              <a:spcBef>
                <a:spcPts val="0"/>
              </a:spcBef>
              <a:spcAft>
                <a:spcPts val="1200"/>
              </a:spcAft>
              <a:defRPr/>
            </a:pPr>
            <a:r>
              <a:rPr lang="en-US" dirty="0"/>
              <a:t>But with more money flowing into mortgage markets, “worse” loans started to be made, to people</a:t>
            </a:r>
          </a:p>
          <a:p>
            <a:pPr marL="342900" indent="-342900">
              <a:spcBef>
                <a:spcPts val="0"/>
              </a:spcBef>
              <a:spcAft>
                <a:spcPts val="1200"/>
              </a:spcAft>
              <a:buFont typeface="Arial" pitchFamily="34" charset="0"/>
              <a:buChar char="•"/>
              <a:defRPr/>
            </a:pPr>
            <a:r>
              <a:rPr lang="en-US" dirty="0"/>
              <a:t>With worse credit histories (</a:t>
            </a:r>
            <a:r>
              <a:rPr lang="en-US" i="1" dirty="0"/>
              <a:t>sub-prime loans</a:t>
            </a:r>
            <a:r>
              <a:rPr lang="en-US" dirty="0"/>
              <a:t>)</a:t>
            </a:r>
          </a:p>
          <a:p>
            <a:pPr marL="342900" indent="-342900">
              <a:spcBef>
                <a:spcPts val="0"/>
              </a:spcBef>
              <a:spcAft>
                <a:spcPts val="1200"/>
              </a:spcAft>
              <a:buFont typeface="Arial" pitchFamily="34" charset="0"/>
              <a:buChar char="•"/>
              <a:defRPr/>
            </a:pPr>
            <a:r>
              <a:rPr lang="en-US" dirty="0"/>
              <a:t>Without evidence of income (“Alt-A” loans)</a:t>
            </a:r>
          </a:p>
          <a:p>
            <a:pPr marL="342900" indent="-342900">
              <a:spcBef>
                <a:spcPts val="0"/>
              </a:spcBef>
              <a:spcAft>
                <a:spcPts val="1200"/>
              </a:spcAft>
              <a:buFont typeface="Arial" pitchFamily="34" charset="0"/>
              <a:buChar char="•"/>
              <a:defRPr/>
            </a:pPr>
            <a:r>
              <a:rPr lang="en-US" dirty="0"/>
              <a:t>With lower down-payments</a:t>
            </a:r>
          </a:p>
          <a:p>
            <a:pPr marL="342900" indent="-342900">
              <a:spcBef>
                <a:spcPts val="0"/>
              </a:spcBef>
              <a:spcAft>
                <a:spcPts val="1200"/>
              </a:spcAft>
              <a:buFont typeface="Arial" pitchFamily="34" charset="0"/>
              <a:buChar char="•"/>
              <a:defRPr/>
            </a:pPr>
            <a:r>
              <a:rPr lang="en-US" dirty="0"/>
              <a:t>Who couldn’t initially afford traditional mortgages (</a:t>
            </a:r>
            <a:r>
              <a:rPr lang="en-US" i="1" dirty="0"/>
              <a:t>adjustable-rate mortgages</a:t>
            </a:r>
            <a:r>
              <a:rPr lang="en-US" dirty="0"/>
              <a:t> start with low interest rates)</a:t>
            </a:r>
          </a:p>
        </p:txBody>
      </p:sp>
    </p:spTree>
    <p:extLst>
      <p:ext uri="{BB962C8B-B14F-4D97-AF65-F5344CB8AC3E}">
        <p14:creationId xmlns:p14="http://schemas.microsoft.com/office/powerpoint/2010/main" val="57164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the Federal Reserve?</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When the Federal Reserve was created in the 1913, its main responsibility was to prevent </a:t>
            </a:r>
            <a:r>
              <a:rPr lang="en-US" i="1" dirty="0"/>
              <a:t>bank runs</a:t>
            </a:r>
            <a:r>
              <a:rPr lang="en-US" dirty="0"/>
              <a:t>.</a:t>
            </a:r>
          </a:p>
          <a:p>
            <a:pPr marL="342900" indent="-342900">
              <a:spcBef>
                <a:spcPts val="0"/>
              </a:spcBef>
              <a:spcAft>
                <a:spcPts val="1200"/>
              </a:spcAft>
              <a:buFont typeface="Arial" panose="020B0604020202020204" pitchFamily="34" charset="0"/>
              <a:buChar char="•"/>
              <a:defRPr/>
            </a:pPr>
            <a:r>
              <a:rPr lang="en-US" dirty="0"/>
              <a:t>After the Great Depression of the 1930s, Congress gave the Fed broader responsibilities: to act “so as to promote effectively the goals of maximum employment, stable prices, and moderate long-term interest rates.”</a:t>
            </a:r>
          </a:p>
          <a:p>
            <a:pPr marL="342900" indent="-342900">
              <a:spcBef>
                <a:spcPts val="0"/>
              </a:spcBef>
              <a:spcAft>
                <a:spcPts val="1200"/>
              </a:spcAft>
              <a:buFont typeface="Arial" panose="020B0604020202020204" pitchFamily="34" charset="0"/>
              <a:buChar char="•"/>
              <a:defRPr/>
            </a:pPr>
            <a:endParaRPr lang="en-US" dirty="0"/>
          </a:p>
          <a:p>
            <a:pPr>
              <a:spcBef>
                <a:spcPts val="0"/>
              </a:spcBef>
              <a:spcAft>
                <a:spcPts val="1200"/>
              </a:spcAft>
              <a:defRPr/>
            </a:pPr>
            <a:r>
              <a:rPr lang="en-US" dirty="0"/>
              <a:t>Since World War II, the Fed has carried out an active </a:t>
            </a:r>
            <a:r>
              <a:rPr lang="en-US" b="1" i="1" dirty="0"/>
              <a:t>monetary policy</a:t>
            </a:r>
            <a:r>
              <a:rPr lang="en-US" dirty="0"/>
              <a:t>.</a:t>
            </a:r>
          </a:p>
          <a:p>
            <a:pPr>
              <a:spcBef>
                <a:spcPts val="0"/>
              </a:spcBef>
              <a:spcAft>
                <a:spcPts val="1200"/>
              </a:spcAft>
              <a:defRPr/>
            </a:pPr>
            <a:r>
              <a:rPr lang="en-US" b="1" dirty="0"/>
              <a:t>Monetary policy</a:t>
            </a:r>
            <a:r>
              <a:rPr lang="en-US" dirty="0"/>
              <a:t>: The actions the Federal Reserve takes to manage the money supply and interest rates to pursue macroeconomic policy goals.</a:t>
            </a:r>
          </a:p>
        </p:txBody>
      </p:sp>
    </p:spTree>
    <p:extLst>
      <p:ext uri="{BB962C8B-B14F-4D97-AF65-F5344CB8AC3E}">
        <p14:creationId xmlns:p14="http://schemas.microsoft.com/office/powerpoint/2010/main" val="40950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wonderful world of leverage</a:t>
            </a:r>
          </a:p>
        </p:txBody>
      </p:sp>
      <p:sp>
        <p:nvSpPr>
          <p:cNvPr id="3" name="Text Placeholder 2"/>
          <p:cNvSpPr>
            <a:spLocks noGrp="1"/>
          </p:cNvSpPr>
          <p:nvPr>
            <p:ph type="body" sz="quarter" idx="11"/>
          </p:nvPr>
        </p:nvSpPr>
        <p:spPr>
          <a:xfrm>
            <a:off x="152400" y="838200"/>
            <a:ext cx="5091550" cy="3276600"/>
          </a:xfrm>
        </p:spPr>
        <p:txBody>
          <a:bodyPr/>
          <a:lstStyle/>
          <a:p>
            <a:pPr>
              <a:spcAft>
                <a:spcPts val="0"/>
              </a:spcAft>
              <a:defRPr/>
            </a:pPr>
            <a:r>
              <a:rPr lang="en-US" dirty="0"/>
              <a:t>Why does the size of the down-payment matter?</a:t>
            </a:r>
          </a:p>
          <a:p>
            <a:pPr marL="342900" indent="-342900">
              <a:spcAft>
                <a:spcPts val="0"/>
              </a:spcAft>
              <a:buFont typeface="Arial" panose="020B0604020202020204" pitchFamily="34" charset="0"/>
              <a:buChar char="•"/>
              <a:defRPr/>
            </a:pPr>
            <a:r>
              <a:rPr lang="en-US" dirty="0"/>
              <a:t>By owning a house, you become exposed to increases or decreases in the price of that large asset.</a:t>
            </a:r>
          </a:p>
          <a:p>
            <a:pPr marL="342900" indent="-342900">
              <a:spcAft>
                <a:spcPts val="0"/>
              </a:spcAft>
              <a:buFont typeface="Arial" panose="020B0604020202020204" pitchFamily="34" charset="0"/>
              <a:buChar char="•"/>
              <a:defRPr/>
            </a:pPr>
            <a:r>
              <a:rPr lang="en-US" dirty="0"/>
              <a:t>With a smaller down-payment, you are said to be highly </a:t>
            </a:r>
            <a:r>
              <a:rPr lang="en-US" i="1" dirty="0"/>
              <a:t>leveraged</a:t>
            </a:r>
            <a:r>
              <a:rPr lang="en-US" dirty="0"/>
              <a:t>, exposed to large potential changes in the value of your investment.</a:t>
            </a:r>
          </a:p>
        </p:txBody>
      </p:sp>
      <p:pic>
        <p:nvPicPr>
          <p:cNvPr id="4" name="Picture 2"/>
          <p:cNvPicPr>
            <a:picLocks noChangeAspect="1" noChangeArrowheads="1"/>
          </p:cNvPicPr>
          <p:nvPr/>
        </p:nvPicPr>
        <p:blipFill>
          <a:blip r:embed="rId2"/>
          <a:srcRect/>
          <a:stretch>
            <a:fillRect/>
          </a:stretch>
        </p:blipFill>
        <p:spPr bwMode="auto">
          <a:xfrm>
            <a:off x="5012490" y="1143000"/>
            <a:ext cx="4050548" cy="2667000"/>
          </a:xfrm>
          <a:prstGeom prst="rect">
            <a:avLst/>
          </a:prstGeom>
          <a:noFill/>
          <a:ln w="9525">
            <a:noFill/>
            <a:miter lim="800000"/>
            <a:headEnd/>
            <a:tailEnd/>
          </a:ln>
        </p:spPr>
      </p:pic>
      <p:graphicFrame>
        <p:nvGraphicFramePr>
          <p:cNvPr id="5" name="Group 111"/>
          <p:cNvGraphicFramePr>
            <a:graphicFrameLocks/>
          </p:cNvGraphicFramePr>
          <p:nvPr>
            <p:extLst>
              <p:ext uri="{D42A27DB-BD31-4B8C-83A1-F6EECF244321}">
                <p14:modId xmlns:p14="http://schemas.microsoft.com/office/powerpoint/2010/main" val="2676398854"/>
              </p:ext>
            </p:extLst>
          </p:nvPr>
        </p:nvGraphicFramePr>
        <p:xfrm>
          <a:off x="414338" y="4540885"/>
          <a:ext cx="8266312" cy="2042160"/>
        </p:xfrm>
        <a:graphic>
          <a:graphicData uri="http://schemas.openxmlformats.org/drawingml/2006/table">
            <a:tbl>
              <a:tblPr/>
              <a:tblGrid>
                <a:gridCol w="2183478">
                  <a:extLst>
                    <a:ext uri="{9D8B030D-6E8A-4147-A177-3AD203B41FA5}">
                      <a16:colId xmlns:a16="http://schemas.microsoft.com/office/drawing/2014/main" val="20000"/>
                    </a:ext>
                  </a:extLst>
                </a:gridCol>
                <a:gridCol w="2726086">
                  <a:extLst>
                    <a:ext uri="{9D8B030D-6E8A-4147-A177-3AD203B41FA5}">
                      <a16:colId xmlns:a16="http://schemas.microsoft.com/office/drawing/2014/main" val="20001"/>
                    </a:ext>
                  </a:extLst>
                </a:gridCol>
                <a:gridCol w="3356748">
                  <a:extLst>
                    <a:ext uri="{9D8B030D-6E8A-4147-A177-3AD203B41FA5}">
                      <a16:colId xmlns:a16="http://schemas.microsoft.com/office/drawing/2014/main" val="20002"/>
                    </a:ext>
                  </a:extLst>
                </a:gridCol>
              </a:tblGrid>
              <a:tr h="20517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rPr>
                        <a:t>Return on your Investment as a result of . . .</a:t>
                      </a:r>
                    </a:p>
                  </a:txBody>
                  <a:tcPr anchor="ctr" horzOverflow="overflow">
                    <a:lnL cap="flat">
                      <a:noFill/>
                    </a:lnL>
                    <a:lnR cap="flat">
                      <a:noFill/>
                    </a:lnR>
                    <a:lnT w="28575" cap="flat" cmpd="sng" algn="ctr">
                      <a:no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Down Payment</a:t>
                      </a:r>
                      <a:endParaRPr kumimoji="0" lang="en-US" sz="1400" b="1" i="0" u="none" strike="noStrike" cap="none" normalizeH="0" baseline="0" dirty="0">
                        <a:ln>
                          <a:noFill/>
                        </a:ln>
                        <a:solidFill>
                          <a:srgbClr val="0066B3"/>
                        </a:solidFill>
                        <a:effectLst/>
                        <a:latin typeface="Arial" charset="0"/>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 10 percent increase in the price of your house</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 10 percent decrease in the </a:t>
                      </a:r>
                      <a:br>
                        <a:rPr kumimoji="0" lang="en-US" sz="1400" b="1" i="0" u="none" strike="noStrike" cap="none" normalizeH="0" baseline="0" dirty="0">
                          <a:ln>
                            <a:noFill/>
                          </a:ln>
                          <a:solidFill>
                            <a:srgbClr val="0066B3"/>
                          </a:solidFill>
                          <a:effectLst/>
                          <a:latin typeface="Arial" charset="0"/>
                          <a:cs typeface="Times New Roman" pitchFamily="18" charset="0"/>
                        </a:rPr>
                      </a:br>
                      <a:r>
                        <a:rPr kumimoji="0" lang="en-US" sz="1400" b="1" i="0" u="none" strike="noStrike" cap="none" normalizeH="0" baseline="0" dirty="0">
                          <a:ln>
                            <a:noFill/>
                          </a:ln>
                          <a:solidFill>
                            <a:srgbClr val="0066B3"/>
                          </a:solidFill>
                          <a:effectLst/>
                          <a:latin typeface="Arial" charset="0"/>
                          <a:cs typeface="Times New Roman" pitchFamily="18" charset="0"/>
                        </a:rPr>
                        <a:t>price of your house</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2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0" i="0" u="none" strike="noStrike" cap="none" normalizeH="0" baseline="0" dirty="0">
                          <a:ln>
                            <a:noFill/>
                          </a:ln>
                          <a:solidFill>
                            <a:schemeClr val="tx1"/>
                          </a:solidFill>
                          <a:effectLst/>
                          <a:latin typeface="Arial" charset="0"/>
                          <a:cs typeface="Times New Roman" pitchFamily="18" charset="0"/>
                        </a:rPr>
                        <a:t>    100%</a:t>
                      </a:r>
                      <a:endParaRPr kumimoji="0" lang="en-US" sz="1400" b="0" i="0" u="none" strike="noStrike" cap="none" normalizeH="0" baseline="0" dirty="0">
                        <a:ln>
                          <a:noFill/>
                        </a:ln>
                        <a:solidFill>
                          <a:schemeClr val="tx1"/>
                        </a:solidFill>
                        <a:effectLst/>
                        <a:latin typeface="Arial" charset="0"/>
                      </a:endParaRPr>
                    </a:p>
                  </a:txBody>
                  <a:tcPr marR="365760" anchor="ctr"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10%</a:t>
                      </a:r>
                      <a:endParaRPr kumimoji="0" lang="en-US" sz="1400" b="0" i="0" u="none" strike="noStrike" cap="none" normalizeH="0" baseline="0" dirty="0">
                        <a:ln>
                          <a:noFill/>
                        </a:ln>
                        <a:solidFill>
                          <a:schemeClr val="tx1"/>
                        </a:solidFill>
                        <a:effectLst/>
                        <a:latin typeface="Arial" charset="0"/>
                      </a:endParaRPr>
                    </a:p>
                  </a:txBody>
                  <a:tcPr marR="1124712" anchor="ctr"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a:t>
                      </a: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10%</a:t>
                      </a:r>
                      <a:endParaRPr kumimoji="0" lang="en-US" sz="1400" b="0" i="0" u="none" strike="noStrike" cap="none" normalizeH="0" baseline="0" dirty="0">
                        <a:ln>
                          <a:noFill/>
                        </a:ln>
                        <a:solidFill>
                          <a:schemeClr val="tx1"/>
                        </a:solidFill>
                        <a:effectLst/>
                        <a:latin typeface="Arial" charset="0"/>
                      </a:endParaRPr>
                    </a:p>
                  </a:txBody>
                  <a:tcPr marL="128016" anchor="ctr"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980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20</a:t>
                      </a:r>
                      <a:endParaRPr kumimoji="0" lang="en-US" sz="1400" b="0" i="0" u="none" strike="noStrike" cap="none" normalizeH="0" baseline="0" dirty="0">
                        <a:ln>
                          <a:noFill/>
                        </a:ln>
                        <a:solidFill>
                          <a:schemeClr val="tx1"/>
                        </a:solidFill>
                        <a:effectLst/>
                        <a:latin typeface="Arial" charset="0"/>
                      </a:endParaRPr>
                    </a:p>
                  </a:txBody>
                  <a:tcPr marR="36576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50</a:t>
                      </a:r>
                      <a:endParaRPr kumimoji="0" lang="en-US" sz="1400" b="0" i="0" u="none" strike="noStrike" cap="none" normalizeH="0" baseline="0" dirty="0">
                        <a:ln>
                          <a:noFill/>
                        </a:ln>
                        <a:solidFill>
                          <a:schemeClr val="tx1"/>
                        </a:solidFill>
                        <a:effectLst/>
                        <a:latin typeface="Arial" charset="0"/>
                      </a:endParaRPr>
                    </a:p>
                  </a:txBody>
                  <a:tcPr marR="12801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50</a:t>
                      </a:r>
                      <a:endParaRPr kumimoji="0" lang="en-US" sz="1400" b="0" i="0" u="none" strike="noStrike" cap="none" normalizeH="0" baseline="0" dirty="0">
                        <a:ln>
                          <a:noFill/>
                        </a:ln>
                        <a:solidFill>
                          <a:schemeClr val="tx1"/>
                        </a:solidFill>
                        <a:effectLst/>
                        <a:latin typeface="Arial" charset="0"/>
                      </a:endParaRPr>
                    </a:p>
                  </a:txBody>
                  <a:tcPr marL="10972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0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10</a:t>
                      </a:r>
                      <a:endParaRPr kumimoji="0" lang="en-US" sz="1400" b="0" i="0" u="none" strike="noStrike" cap="none" normalizeH="0" baseline="0" dirty="0">
                        <a:ln>
                          <a:noFill/>
                        </a:ln>
                        <a:solidFill>
                          <a:schemeClr val="tx1"/>
                        </a:solidFill>
                        <a:effectLst/>
                        <a:latin typeface="Arial" charset="0"/>
                      </a:endParaRPr>
                    </a:p>
                  </a:txBody>
                  <a:tcPr marR="36576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R="12801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rPr>
                        <a:t>100</a:t>
                      </a:r>
                    </a:p>
                  </a:txBody>
                  <a:tcPr marR="18288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980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     5</a:t>
                      </a:r>
                    </a:p>
                  </a:txBody>
                  <a:tcPr marR="365760" anchor="ctr" horzOverflow="overflow">
                    <a:lnL cap="flat">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200</a:t>
                      </a:r>
                      <a:endParaRPr kumimoji="0" lang="en-US" sz="1400" b="0" i="0" u="none" strike="noStrike" cap="none" normalizeH="0" baseline="0" dirty="0">
                        <a:ln>
                          <a:noFill/>
                        </a:ln>
                        <a:solidFill>
                          <a:schemeClr val="tx1"/>
                        </a:solidFill>
                        <a:effectLst/>
                        <a:latin typeface="Arial" charset="0"/>
                      </a:endParaRPr>
                    </a:p>
                  </a:txBody>
                  <a:tcPr marR="1280160" anchor="ctr"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200</a:t>
                      </a:r>
                      <a:endParaRPr kumimoji="0" lang="en-US" sz="1400" b="0" i="0" u="none" strike="noStrike" cap="none" normalizeH="0" baseline="0" dirty="0">
                        <a:ln>
                          <a:noFill/>
                        </a:ln>
                        <a:solidFill>
                          <a:schemeClr val="tx1"/>
                        </a:solidFill>
                        <a:effectLst/>
                        <a:latin typeface="Arial" charset="0"/>
                      </a:endParaRPr>
                    </a:p>
                  </a:txBody>
                  <a:tcPr marR="182880" anchor="ctr"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90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of the lower-quality loans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When the housing bubble burst, more of these lower-quality loans were defaulted on than investors were expecting.</a:t>
            </a:r>
          </a:p>
          <a:p>
            <a:pPr marL="342900" indent="-342900">
              <a:spcBef>
                <a:spcPts val="0"/>
              </a:spcBef>
              <a:spcAft>
                <a:spcPts val="1200"/>
              </a:spcAft>
              <a:buFont typeface="Arial" panose="020B0604020202020204" pitchFamily="34" charset="0"/>
              <a:buChar char="•"/>
              <a:defRPr/>
            </a:pPr>
            <a:r>
              <a:rPr lang="en-US" dirty="0"/>
              <a:t>The market for securities based on these loans became very </a:t>
            </a:r>
            <a:r>
              <a:rPr lang="en-US" i="1" dirty="0"/>
              <a:t>illiquid</a:t>
            </a:r>
            <a:r>
              <a:rPr lang="en-US" dirty="0"/>
              <a:t>—few people or firms were willing to buy them, and their prices fell quickly.</a:t>
            </a:r>
          </a:p>
          <a:p>
            <a:pPr marL="342900" indent="-342900">
              <a:spcBef>
                <a:spcPts val="0"/>
              </a:spcBef>
              <a:spcAft>
                <a:spcPts val="1200"/>
              </a:spcAft>
              <a:buFont typeface="Arial" panose="020B0604020202020204" pitchFamily="34" charset="0"/>
              <a:buChar char="•"/>
              <a:defRPr/>
            </a:pPr>
            <a:r>
              <a:rPr lang="en-US" dirty="0"/>
              <a:t>Many commercial and investment banks were invested heavily in these mortgage-backed securities, and so suffered heavy losses.</a:t>
            </a:r>
          </a:p>
          <a:p>
            <a:pPr>
              <a:spcBef>
                <a:spcPts val="0"/>
              </a:spcBef>
              <a:spcAft>
                <a:spcPts val="1200"/>
              </a:spcAft>
              <a:defRPr/>
            </a:pPr>
            <a:endParaRPr lang="en-US" dirty="0"/>
          </a:p>
          <a:p>
            <a:pPr>
              <a:spcBef>
                <a:spcPts val="0"/>
              </a:spcBef>
              <a:spcAft>
                <a:spcPts val="1200"/>
              </a:spcAft>
              <a:defRPr/>
            </a:pPr>
            <a:r>
              <a:rPr lang="en-US" dirty="0"/>
              <a:t>These problems were so profound that the Fed and the U.S. Treasury decided to take unprecedented actions.</a:t>
            </a:r>
          </a:p>
        </p:txBody>
      </p:sp>
    </p:spTree>
    <p:extLst>
      <p:ext uri="{BB962C8B-B14F-4D97-AF65-F5344CB8AC3E}">
        <p14:creationId xmlns:p14="http://schemas.microsoft.com/office/powerpoint/2010/main" val="5237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Fed and Treasury actions</a:t>
            </a:r>
          </a:p>
        </p:txBody>
      </p:sp>
      <p:sp>
        <p:nvSpPr>
          <p:cNvPr id="3" name="Text Placeholder 2"/>
          <p:cNvSpPr>
            <a:spLocks noGrp="1"/>
          </p:cNvSpPr>
          <p:nvPr>
            <p:ph type="body" sz="quarter" idx="11"/>
          </p:nvPr>
        </p:nvSpPr>
        <p:spPr/>
        <p:txBody>
          <a:bodyPr/>
          <a:lstStyle/>
          <a:p>
            <a:pPr marL="457200" indent="-457200">
              <a:spcBef>
                <a:spcPts val="0"/>
              </a:spcBef>
              <a:spcAft>
                <a:spcPts val="1200"/>
              </a:spcAft>
              <a:buAutoNum type="arabicPeriod"/>
              <a:defRPr/>
            </a:pPr>
            <a:r>
              <a:rPr lang="en-US" dirty="0"/>
              <a:t>(March 2008) The Fed made discount loans available to </a:t>
            </a:r>
            <a:r>
              <a:rPr lang="en-US" i="1" dirty="0"/>
              <a:t>primary dealers</a:t>
            </a:r>
            <a:r>
              <a:rPr lang="en-US" dirty="0"/>
              <a:t> including investment banks.</a:t>
            </a:r>
          </a:p>
          <a:p>
            <a:pPr marL="457200" indent="-457200">
              <a:spcBef>
                <a:spcPts val="0"/>
              </a:spcBef>
              <a:spcAft>
                <a:spcPts val="1200"/>
              </a:spcAft>
              <a:buAutoNum type="arabicPeriod"/>
              <a:defRPr/>
            </a:pPr>
            <a:r>
              <a:rPr lang="en-US" dirty="0"/>
              <a:t>(March 2008) The Fed announced that it would loan up to $200 billion of Treasury securities in exchange for mortgage-backed securities.</a:t>
            </a:r>
          </a:p>
          <a:p>
            <a:pPr marL="457200" indent="-457200">
              <a:spcBef>
                <a:spcPts val="0"/>
              </a:spcBef>
              <a:spcAft>
                <a:spcPts val="1200"/>
              </a:spcAft>
              <a:buAutoNum type="arabicPeriod"/>
              <a:defRPr/>
            </a:pPr>
            <a:r>
              <a:rPr lang="en-US" dirty="0"/>
              <a:t>(March 2008) The Fed aided JPMorgan Chase’s acquisition of failing investment bank Bear Stearns, guaranteeing a portion of Bear Stearns’ potential losses.</a:t>
            </a:r>
          </a:p>
          <a:p>
            <a:pPr marL="457200" indent="-457200">
              <a:spcBef>
                <a:spcPts val="0"/>
              </a:spcBef>
              <a:spcAft>
                <a:spcPts val="1200"/>
              </a:spcAft>
              <a:buAutoNum type="arabicPeriod"/>
              <a:defRPr/>
            </a:pPr>
            <a:r>
              <a:rPr lang="en-US" dirty="0"/>
              <a:t>(September 2008) Federal government took control of Fannie Mae and Freddie Mac, providing an injection of cash ($100 billion) for 80% ownership, further supporting the housing market.</a:t>
            </a:r>
          </a:p>
        </p:txBody>
      </p:sp>
    </p:spTree>
    <p:extLst>
      <p:ext uri="{BB962C8B-B14F-4D97-AF65-F5344CB8AC3E}">
        <p14:creationId xmlns:p14="http://schemas.microsoft.com/office/powerpoint/2010/main" val="42671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the failure of Lehman Brothers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Many economists were critical of the Fed underwriting Bear Stearns, as managers would now have less incentive to avoid risk: a </a:t>
            </a:r>
            <a:r>
              <a:rPr lang="en-US" i="1" dirty="0"/>
              <a:t>moral hazard</a:t>
            </a:r>
            <a:r>
              <a:rPr lang="en-US" dirty="0"/>
              <a:t> problem.</a:t>
            </a:r>
          </a:p>
          <a:p>
            <a:pPr>
              <a:spcBef>
                <a:spcPts val="0"/>
              </a:spcBef>
              <a:spcAft>
                <a:spcPts val="1200"/>
              </a:spcAft>
              <a:defRPr/>
            </a:pPr>
            <a:endParaRPr lang="en-US" dirty="0"/>
          </a:p>
          <a:p>
            <a:pPr>
              <a:spcBef>
                <a:spcPts val="0"/>
              </a:spcBef>
              <a:spcAft>
                <a:spcPts val="1200"/>
              </a:spcAft>
              <a:defRPr/>
            </a:pPr>
            <a:r>
              <a:rPr lang="en-US" dirty="0"/>
              <a:t>So in September 2008, the Fed did not step in to save Lehman Brothers, another investment bank experiencing heavy losses. This was supposed to signal to firms not to expect the Fed to save them from their own mistakes.</a:t>
            </a:r>
          </a:p>
          <a:p>
            <a:pPr marL="342900" indent="-342900">
              <a:spcBef>
                <a:spcPts val="0"/>
              </a:spcBef>
              <a:spcAft>
                <a:spcPts val="1200"/>
              </a:spcAft>
              <a:buFont typeface="Arial" panose="020B0604020202020204" pitchFamily="34" charset="0"/>
              <a:buChar char="•"/>
              <a:defRPr/>
            </a:pPr>
            <a:r>
              <a:rPr lang="en-US" dirty="0"/>
              <a:t>Lehman Brothers declared bankruptcy on September 15.</a:t>
            </a:r>
          </a:p>
          <a:p>
            <a:pPr marL="342900" indent="-342900">
              <a:spcBef>
                <a:spcPts val="0"/>
              </a:spcBef>
              <a:spcAft>
                <a:spcPts val="1200"/>
              </a:spcAft>
              <a:buFont typeface="Arial" panose="020B0604020202020204" pitchFamily="34" charset="0"/>
              <a:buChar char="•"/>
              <a:defRPr/>
            </a:pPr>
            <a:r>
              <a:rPr lang="en-US" dirty="0"/>
              <a:t>Financial markets reacted adversely—more strongly than expected.</a:t>
            </a:r>
          </a:p>
          <a:p>
            <a:pPr marL="342900" indent="-342900">
              <a:spcBef>
                <a:spcPts val="0"/>
              </a:spcBef>
              <a:spcAft>
                <a:spcPts val="1200"/>
              </a:spcAft>
              <a:buFont typeface="Arial" panose="020B0604020202020204" pitchFamily="34" charset="0"/>
              <a:buChar char="•"/>
              <a:defRPr/>
            </a:pPr>
            <a:r>
              <a:rPr lang="en-US" dirty="0"/>
              <a:t>When AIG began to fail a few days later, the Fed reversed course, providing them with a $87 billion loan.</a:t>
            </a:r>
          </a:p>
        </p:txBody>
      </p:sp>
    </p:spTree>
    <p:extLst>
      <p:ext uri="{BB962C8B-B14F-4D97-AF65-F5344CB8AC3E}">
        <p14:creationId xmlns:p14="http://schemas.microsoft.com/office/powerpoint/2010/main" val="2151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consequences of Lehman Brothers</a:t>
            </a:r>
          </a:p>
        </p:txBody>
      </p:sp>
      <p:sp>
        <p:nvSpPr>
          <p:cNvPr id="3" name="Text Placeholder 2"/>
          <p:cNvSpPr>
            <a:spLocks noGrp="1"/>
          </p:cNvSpPr>
          <p:nvPr>
            <p:ph type="body" sz="quarter" idx="11"/>
          </p:nvPr>
        </p:nvSpPr>
        <p:spPr>
          <a:xfrm>
            <a:off x="152400" y="838200"/>
            <a:ext cx="8839200" cy="5791200"/>
          </a:xfrm>
        </p:spPr>
        <p:txBody>
          <a:bodyPr/>
          <a:lstStyle/>
          <a:p>
            <a:pPr>
              <a:spcBef>
                <a:spcPts val="0"/>
              </a:spcBef>
              <a:spcAft>
                <a:spcPts val="1200"/>
              </a:spcAft>
              <a:defRPr/>
            </a:pPr>
            <a:r>
              <a:rPr lang="en-US" dirty="0"/>
              <a:t>Reserve Primary Fund was a money market mutual fund that was heavily invested in Lehman Brothers.</a:t>
            </a:r>
          </a:p>
          <a:p>
            <a:pPr marL="342900" indent="-342900">
              <a:spcBef>
                <a:spcPts val="0"/>
              </a:spcBef>
              <a:spcAft>
                <a:spcPts val="1200"/>
              </a:spcAft>
              <a:buFont typeface="Arial" panose="020B0604020202020204" pitchFamily="34" charset="0"/>
              <a:buChar char="•"/>
              <a:defRPr/>
            </a:pPr>
            <a:r>
              <a:rPr lang="en-US" dirty="0"/>
              <a:t>Many investors withdrew money from Reserve and other money market funds, fearing losing their investments.</a:t>
            </a:r>
          </a:p>
          <a:p>
            <a:pPr>
              <a:spcBef>
                <a:spcPts val="0"/>
              </a:spcBef>
              <a:spcAft>
                <a:spcPts val="1200"/>
              </a:spcAft>
              <a:defRPr/>
            </a:pPr>
            <a:endParaRPr lang="en-US" dirty="0"/>
          </a:p>
          <a:p>
            <a:pPr>
              <a:spcBef>
                <a:spcPts val="0"/>
              </a:spcBef>
              <a:spcAft>
                <a:spcPts val="1200"/>
              </a:spcAft>
              <a:defRPr/>
            </a:pPr>
            <a:r>
              <a:rPr lang="en-US" dirty="0"/>
              <a:t>This prompted the Treasury to offer insurance for money market mutual funds, similar to FDIC insurance.</a:t>
            </a:r>
          </a:p>
          <a:p>
            <a:pPr marL="342900" indent="-342900">
              <a:spcBef>
                <a:spcPts val="0"/>
              </a:spcBef>
              <a:spcAft>
                <a:spcPts val="1200"/>
              </a:spcAft>
              <a:buFont typeface="Arial" panose="020B0604020202020204" pitchFamily="34" charset="0"/>
              <a:buChar char="•"/>
              <a:defRPr/>
            </a:pPr>
            <a:r>
              <a:rPr lang="en-US" dirty="0"/>
              <a:t>Finally, in October 2008, Congress passed the </a:t>
            </a:r>
            <a:r>
              <a:rPr lang="en-US" i="1" dirty="0"/>
              <a:t>Troubled Asset Relief Program (TARP)</a:t>
            </a:r>
            <a:r>
              <a:rPr lang="en-US" dirty="0"/>
              <a:t>, providing funds to banks in exchange for stock—another unprecedented action.</a:t>
            </a:r>
          </a:p>
          <a:p>
            <a:pPr>
              <a:spcBef>
                <a:spcPts val="0"/>
              </a:spcBef>
              <a:spcAft>
                <a:spcPts val="1200"/>
              </a:spcAft>
              <a:defRPr/>
            </a:pPr>
            <a:endParaRPr lang="en-US" dirty="0"/>
          </a:p>
          <a:p>
            <a:pPr>
              <a:spcBef>
                <a:spcPts val="0"/>
              </a:spcBef>
              <a:spcAft>
                <a:spcPts val="1200"/>
              </a:spcAft>
              <a:defRPr/>
            </a:pPr>
            <a:r>
              <a:rPr lang="en-US" dirty="0"/>
              <a:t>Although these interventions took new forms, they were all designed to achieve traditional macroeconomic goals: high employment, price stability, and financial market stability.</a:t>
            </a:r>
          </a:p>
        </p:txBody>
      </p:sp>
    </p:spTree>
    <p:extLst>
      <p:ext uri="{BB962C8B-B14F-4D97-AF65-F5344CB8AC3E}">
        <p14:creationId xmlns:p14="http://schemas.microsoft.com/office/powerpoint/2010/main" val="392152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Although we talk of monetary policy as causing “increases” and “decreases” in economic variables, it is more correct to think of the policy as increasing or decreasing those variable </a:t>
            </a:r>
            <a:r>
              <a:rPr lang="en-US" i="1" dirty="0"/>
              <a:t>relative to what they would have been without the policy.</a:t>
            </a:r>
          </a:p>
          <a:p>
            <a:pPr>
              <a:spcBef>
                <a:spcPts val="0"/>
              </a:spcBef>
              <a:spcAft>
                <a:spcPts val="1200"/>
              </a:spcAft>
              <a:defRPr/>
            </a:pPr>
            <a:r>
              <a:rPr lang="en-US" dirty="0"/>
              <a:t>Be careful to distinguish </a:t>
            </a:r>
            <a:r>
              <a:rPr lang="en-US" i="1" dirty="0"/>
              <a:t>commercial banks</a:t>
            </a:r>
            <a:r>
              <a:rPr lang="en-US" dirty="0"/>
              <a:t>—which take deposits from and make loans to households and firms—from </a:t>
            </a:r>
            <a:r>
              <a:rPr lang="en-US" i="1" dirty="0"/>
              <a:t>investment banks</a:t>
            </a:r>
            <a:r>
              <a:rPr lang="en-US" dirty="0"/>
              <a:t>, which are typically involved in underwriting and/or issuing securities.</a:t>
            </a:r>
          </a:p>
          <a:p>
            <a:pPr>
              <a:spcBef>
                <a:spcPts val="0"/>
              </a:spcBef>
              <a:spcAft>
                <a:spcPts val="1200"/>
              </a:spcAft>
              <a:defRPr/>
            </a:pPr>
            <a:r>
              <a:rPr lang="en-US" dirty="0"/>
              <a:t>The Fed cannot control </a:t>
            </a:r>
            <a:r>
              <a:rPr lang="en-US" i="1" dirty="0"/>
              <a:t>both</a:t>
            </a:r>
            <a:r>
              <a:rPr lang="en-US" dirty="0"/>
              <a:t> the money supply and interest rates simultaneously.</a:t>
            </a:r>
          </a:p>
        </p:txBody>
      </p:sp>
    </p:spTree>
    <p:extLst>
      <p:ext uri="{BB962C8B-B14F-4D97-AF65-F5344CB8AC3E}">
        <p14:creationId xmlns:p14="http://schemas.microsoft.com/office/powerpoint/2010/main" val="18928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goals of monetary policy</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Fed pursues four main </a:t>
            </a:r>
            <a:r>
              <a:rPr lang="en-US" i="1" dirty="0"/>
              <a:t>monetary policy goals</a:t>
            </a:r>
            <a:r>
              <a:rPr lang="en-US" dirty="0"/>
              <a:t>:</a:t>
            </a:r>
          </a:p>
          <a:p>
            <a:pPr marL="457200" indent="-457200">
              <a:spcBef>
                <a:spcPts val="0"/>
              </a:spcBef>
              <a:spcAft>
                <a:spcPts val="1200"/>
              </a:spcAft>
              <a:buAutoNum type="arabicPeriod"/>
              <a:defRPr/>
            </a:pPr>
            <a:r>
              <a:rPr lang="en-US" dirty="0"/>
              <a:t>Price stability</a:t>
            </a:r>
          </a:p>
          <a:p>
            <a:pPr marL="457200" indent="-457200">
              <a:spcBef>
                <a:spcPts val="0"/>
              </a:spcBef>
              <a:spcAft>
                <a:spcPts val="1200"/>
              </a:spcAft>
              <a:buAutoNum type="arabicPeriod"/>
              <a:defRPr/>
            </a:pPr>
            <a:r>
              <a:rPr lang="en-US" dirty="0"/>
              <a:t>High employment</a:t>
            </a:r>
          </a:p>
          <a:p>
            <a:pPr marL="457200" indent="-457200">
              <a:spcBef>
                <a:spcPts val="0"/>
              </a:spcBef>
              <a:spcAft>
                <a:spcPts val="1200"/>
              </a:spcAft>
              <a:buAutoNum type="arabicPeriod"/>
              <a:defRPr/>
            </a:pPr>
            <a:r>
              <a:rPr lang="en-US" dirty="0"/>
              <a:t>Stability of financial markets and institutions</a:t>
            </a:r>
          </a:p>
          <a:p>
            <a:pPr marL="457200" indent="-457200">
              <a:spcBef>
                <a:spcPts val="0"/>
              </a:spcBef>
              <a:spcAft>
                <a:spcPts val="1200"/>
              </a:spcAft>
              <a:buAutoNum type="arabicPeriod"/>
              <a:defRPr/>
            </a:pPr>
            <a:r>
              <a:rPr lang="en-US" dirty="0"/>
              <a:t>Economic growth</a:t>
            </a:r>
          </a:p>
          <a:p>
            <a:pPr>
              <a:spcBef>
                <a:spcPts val="0"/>
              </a:spcBef>
              <a:spcAft>
                <a:spcPts val="1200"/>
              </a:spcAft>
              <a:defRPr/>
            </a:pPr>
            <a:r>
              <a:rPr lang="en-US" dirty="0"/>
              <a:t>We will consider each goal in turn.</a:t>
            </a:r>
          </a:p>
        </p:txBody>
      </p:sp>
    </p:spTree>
    <p:extLst>
      <p:ext uri="{BB962C8B-B14F-4D97-AF65-F5344CB8AC3E}">
        <p14:creationId xmlns:p14="http://schemas.microsoft.com/office/powerpoint/2010/main" val="1532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goal #1: Price stability</a:t>
            </a:r>
          </a:p>
        </p:txBody>
      </p:sp>
      <p:sp>
        <p:nvSpPr>
          <p:cNvPr id="3" name="Text Placeholder 2"/>
          <p:cNvSpPr>
            <a:spLocks noGrp="1"/>
          </p:cNvSpPr>
          <p:nvPr>
            <p:ph type="body" sz="quarter" idx="11"/>
          </p:nvPr>
        </p:nvSpPr>
        <p:spPr>
          <a:xfrm>
            <a:off x="152400" y="838200"/>
            <a:ext cx="3810000" cy="5638800"/>
          </a:xfrm>
        </p:spPr>
        <p:txBody>
          <a:bodyPr/>
          <a:lstStyle/>
          <a:p>
            <a:pPr>
              <a:spcBef>
                <a:spcPts val="0"/>
              </a:spcBef>
              <a:spcAft>
                <a:spcPts val="1200"/>
              </a:spcAft>
              <a:defRPr/>
            </a:pPr>
            <a:r>
              <a:rPr lang="en-US" dirty="0"/>
              <a:t>The figure shows CPI inflation in the United States.</a:t>
            </a:r>
          </a:p>
          <a:p>
            <a:pPr>
              <a:spcBef>
                <a:spcPts val="0"/>
              </a:spcBef>
              <a:spcAft>
                <a:spcPts val="1200"/>
              </a:spcAft>
              <a:defRPr/>
            </a:pPr>
            <a:r>
              <a:rPr lang="en-US" dirty="0"/>
              <a:t>Since rising prices erode the value of money as a medium of exchange and a store of value, policymakers in most countries pursue price stability as a primary goal.</a:t>
            </a:r>
          </a:p>
          <a:p>
            <a:pPr>
              <a:spcBef>
                <a:spcPts val="0"/>
              </a:spcBef>
              <a:spcAft>
                <a:spcPts val="1200"/>
              </a:spcAft>
              <a:defRPr/>
            </a:pPr>
            <a:r>
              <a:rPr lang="en-US" dirty="0"/>
              <a:t>After the high inflation of the 1970s, then Fed chairman Paul Volcker made fighting inflation his top policy goal. To this day, price stability remains a key policy goal of the Fed.</a:t>
            </a:r>
          </a:p>
        </p:txBody>
      </p:sp>
      <p:sp>
        <p:nvSpPr>
          <p:cNvPr id="4" name="Text Placeholder 3"/>
          <p:cNvSpPr>
            <a:spLocks noGrp="1"/>
          </p:cNvSpPr>
          <p:nvPr>
            <p:ph type="body" sz="quarter" idx="12"/>
          </p:nvPr>
        </p:nvSpPr>
        <p:spPr>
          <a:xfrm>
            <a:off x="5867400" y="5562600"/>
            <a:ext cx="2667000" cy="449263"/>
          </a:xfrm>
        </p:spPr>
        <p:txBody>
          <a:bodyPr/>
          <a:lstStyle/>
          <a:p>
            <a:r>
              <a:rPr lang="en-US" dirty="0"/>
              <a:t>The inflation rate, January 1952-June 2013</a:t>
            </a:r>
          </a:p>
        </p:txBody>
      </p:sp>
      <p:sp>
        <p:nvSpPr>
          <p:cNvPr id="5" name="Text Placeholder 4"/>
          <p:cNvSpPr>
            <a:spLocks noGrp="1"/>
          </p:cNvSpPr>
          <p:nvPr>
            <p:ph type="body" sz="quarter" idx="13"/>
          </p:nvPr>
        </p:nvSpPr>
        <p:spPr/>
        <p:txBody>
          <a:bodyPr/>
          <a:lstStyle/>
          <a:p>
            <a:r>
              <a:rPr lang="en-US" dirty="0"/>
              <a:t>Figure 15.1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447800"/>
            <a:ext cx="5441444" cy="3505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1447800"/>
            <a:ext cx="5441444" cy="3505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1447800"/>
            <a:ext cx="5441444" cy="35052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1447800"/>
            <a:ext cx="5441444" cy="3505200"/>
          </a:xfrm>
          <a:prstGeom prst="rect">
            <a:avLst/>
          </a:prstGeom>
        </p:spPr>
      </p:pic>
    </p:spTree>
    <p:extLst>
      <p:ext uri="{BB962C8B-B14F-4D97-AF65-F5344CB8AC3E}">
        <p14:creationId xmlns:p14="http://schemas.microsoft.com/office/powerpoint/2010/main" val="15252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goal #2: High employment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At the end of World War II, Congress passed the Employment Act of 1946, which stated that it was the:</a:t>
            </a:r>
          </a:p>
          <a:p>
            <a:pPr>
              <a:spcBef>
                <a:spcPts val="0"/>
              </a:spcBef>
              <a:spcAft>
                <a:spcPts val="1200"/>
              </a:spcAft>
              <a:defRPr/>
            </a:pPr>
            <a:r>
              <a:rPr lang="en-US" i="1" dirty="0"/>
              <a:t>“responsibility of the Federal government… to foster and promote… conditions under which there will be afforded useful employment, for those able, willing, and seeking to work, and to promote maximum employment, production, and purchasing power.”</a:t>
            </a:r>
          </a:p>
          <a:p>
            <a:pPr>
              <a:spcBef>
                <a:spcPts val="0"/>
              </a:spcBef>
              <a:spcAft>
                <a:spcPts val="1200"/>
              </a:spcAft>
              <a:defRPr/>
            </a:pPr>
            <a:endParaRPr lang="en-US" dirty="0"/>
          </a:p>
          <a:p>
            <a:pPr>
              <a:spcBef>
                <a:spcPts val="0"/>
              </a:spcBef>
              <a:spcAft>
                <a:spcPts val="1200"/>
              </a:spcAft>
              <a:defRPr/>
            </a:pPr>
            <a:r>
              <a:rPr lang="en-US" dirty="0"/>
              <a:t>Thus price stability and high employment are often referred to as the </a:t>
            </a:r>
            <a:r>
              <a:rPr lang="en-US" i="1" dirty="0"/>
              <a:t>dual mandate</a:t>
            </a:r>
            <a:r>
              <a:rPr lang="en-US" dirty="0"/>
              <a:t> of the Fed.</a:t>
            </a:r>
          </a:p>
        </p:txBody>
      </p:sp>
    </p:spTree>
    <p:extLst>
      <p:ext uri="{BB962C8B-B14F-4D97-AF65-F5344CB8AC3E}">
        <p14:creationId xmlns:p14="http://schemas.microsoft.com/office/powerpoint/2010/main" val="34632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Fed goal #3: Stability of financial markets and institutions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Stable and efficient financial markets are essential to a growing economy.</a:t>
            </a:r>
          </a:p>
          <a:p>
            <a:pPr>
              <a:spcBef>
                <a:spcPts val="0"/>
              </a:spcBef>
              <a:spcAft>
                <a:spcPts val="1200"/>
              </a:spcAft>
              <a:defRPr/>
            </a:pPr>
            <a:r>
              <a:rPr lang="en-US" dirty="0"/>
              <a:t>The Fed makes funds available to banks in times of crisis, ensuring confidence in those banks.</a:t>
            </a:r>
          </a:p>
          <a:p>
            <a:pPr marL="342900" indent="-342900">
              <a:spcBef>
                <a:spcPts val="0"/>
              </a:spcBef>
              <a:spcAft>
                <a:spcPts val="1200"/>
              </a:spcAft>
              <a:buFont typeface="Arial" panose="020B0604020202020204" pitchFamily="34" charset="0"/>
              <a:buChar char="•"/>
              <a:defRPr/>
            </a:pPr>
            <a:r>
              <a:rPr lang="en-US" dirty="0"/>
              <a:t>In 2008, the Fed temporarily made these </a:t>
            </a:r>
            <a:r>
              <a:rPr lang="en-US" i="1" dirty="0"/>
              <a:t>discount loans</a:t>
            </a:r>
            <a:r>
              <a:rPr lang="en-US" dirty="0"/>
              <a:t> available to investment banks also, in order to ease their </a:t>
            </a:r>
            <a:r>
              <a:rPr lang="en-US" i="1" dirty="0"/>
              <a:t>liquidity</a:t>
            </a:r>
            <a:r>
              <a:rPr lang="en-US" dirty="0"/>
              <a:t> problems.</a:t>
            </a:r>
          </a:p>
        </p:txBody>
      </p:sp>
    </p:spTree>
    <p:extLst>
      <p:ext uri="{BB962C8B-B14F-4D97-AF65-F5344CB8AC3E}">
        <p14:creationId xmlns:p14="http://schemas.microsoft.com/office/powerpoint/2010/main" val="33445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39832</TotalTime>
  <Words>6126</Words>
  <Application>Microsoft Office PowerPoint</Application>
  <PresentationFormat>On-screen Show (4:3)</PresentationFormat>
  <Paragraphs>555</Paragraphs>
  <Slides>55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Futura Md BT</vt:lpstr>
      <vt:lpstr>Times New Roman</vt:lpstr>
      <vt:lpstr>original</vt:lpstr>
      <vt:lpstr>PowerPoint Presentation</vt:lpstr>
      <vt:lpstr>Monetary Policy</vt:lpstr>
      <vt:lpstr>What can the Federal Reserve do?</vt:lpstr>
      <vt:lpstr>What is Monetary Policy?</vt:lpstr>
      <vt:lpstr>What is the role of the Federal Reserve?</vt:lpstr>
      <vt:lpstr>The goals of monetary policy</vt:lpstr>
      <vt:lpstr>Fed goal #1: Price stability</vt:lpstr>
      <vt:lpstr>Fed goal #2: High employment</vt:lpstr>
      <vt:lpstr>Fed goal #3: Stability of financial markets and institutions</vt:lpstr>
      <vt:lpstr>Fed goal #4: Economic growth</vt:lpstr>
      <vt:lpstr>The Money Market and the Fed’s Choice of Monetary Policy Targets</vt:lpstr>
      <vt:lpstr>Monetary policy tools and targets</vt:lpstr>
      <vt:lpstr>The demand for money</vt:lpstr>
      <vt:lpstr>Shifts in the money demand curve</vt:lpstr>
      <vt:lpstr>How does the Fed manage the money supply?</vt:lpstr>
      <vt:lpstr>Equilibrium in the money market</vt:lpstr>
      <vt:lpstr>Equilibrium in the money market</vt:lpstr>
      <vt:lpstr>A tale of two interest rates</vt:lpstr>
      <vt:lpstr>Choosing a monetary policy target</vt:lpstr>
      <vt:lpstr>Federal funds rate targeting</vt:lpstr>
      <vt:lpstr>Monetary Policy and Economic Activity</vt:lpstr>
      <vt:lpstr>How interest rates affect aggregate demand</vt:lpstr>
      <vt:lpstr>Expansionary monetary policy in the AD-AS model</vt:lpstr>
      <vt:lpstr>Contractionary monetary policy in the AD-AS model</vt:lpstr>
      <vt:lpstr>Quantitative easing and Operation Twist</vt:lpstr>
      <vt:lpstr>QE and Operation Twist—continued</vt:lpstr>
      <vt:lpstr>Can the Fed eliminate recessions?</vt:lpstr>
      <vt:lpstr>Poorly-timed monetary policy</vt:lpstr>
      <vt:lpstr>Fed forecasts</vt:lpstr>
      <vt:lpstr>Trying to hit a moving target</vt:lpstr>
      <vt:lpstr>A summary of how monetary policy works</vt:lpstr>
      <vt:lpstr>Monetary Policy in the Dynamic Aggregate Demand and Aggregate Supply Model</vt:lpstr>
      <vt:lpstr>Monetary policy in the dynamic AD-AS model</vt:lpstr>
      <vt:lpstr>Expansionary monetary policy in the dynamic model</vt:lpstr>
      <vt:lpstr>Expansionary monetary policy in the dynamic model</vt:lpstr>
      <vt:lpstr>A Closer Look at the Fed’s Setting of Monetary Policy Targets</vt:lpstr>
      <vt:lpstr>What should the Fed target?</vt:lpstr>
      <vt:lpstr>Why not do both?</vt:lpstr>
      <vt:lpstr>The Taylor rule</vt:lpstr>
      <vt:lpstr>The Taylor rule</vt:lpstr>
      <vt:lpstr>Should the Fed target inflation instead?</vt:lpstr>
      <vt:lpstr>Arguments for and against inflation targeting</vt:lpstr>
      <vt:lpstr>How does the Fed measure inflation?</vt:lpstr>
      <vt:lpstr>Fed Policies during the 2007–2009 Recession</vt:lpstr>
      <vt:lpstr>Asset price bubbles</vt:lpstr>
      <vt:lpstr>The housing market bubble of the 2000s</vt:lpstr>
      <vt:lpstr>The bursting of the housing market bubble</vt:lpstr>
      <vt:lpstr>The changing housing market</vt:lpstr>
      <vt:lpstr>The role of investment banks</vt:lpstr>
      <vt:lpstr>The wonderful world of leverage</vt:lpstr>
      <vt:lpstr>Result of the lower-quality loans</vt:lpstr>
      <vt:lpstr>Initial Fed and Treasury actions</vt:lpstr>
      <vt:lpstr>Responses to the failure of Lehman Brothers</vt:lpstr>
      <vt:lpstr>More consequences of Lehman Brothers</vt:lpstr>
      <vt:lpstr>Common misconceptions to avoid</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1546</cp:revision>
  <cp:lastPrinted>2012-08-26T22:27:34Z</cp:lastPrinted>
  <dcterms:created xsi:type="dcterms:W3CDTF">2010-11-05T19:39:20Z</dcterms:created>
  <dcterms:modified xsi:type="dcterms:W3CDTF">2021-07-20T23:07:48Z</dcterms:modified>
</cp:coreProperties>
</file>